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94" r:id="rId3"/>
    <p:sldId id="295" r:id="rId4"/>
    <p:sldId id="293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D35"/>
    <a:srgbClr val="FF9B37"/>
    <a:srgbClr val="7FBB7F"/>
    <a:srgbClr val="F8CECC"/>
    <a:srgbClr val="E7DDEC"/>
    <a:srgbClr val="E1EDFD"/>
    <a:srgbClr val="DDEDDD"/>
    <a:srgbClr val="404040"/>
    <a:srgbClr val="FFE6CC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F489D-0397-4B85-B447-82066F43B5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D98AF1-06F6-4A88-BBB6-21B9A89BC9AD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Standards &amp; Normen evaluieren</a:t>
          </a:r>
        </a:p>
      </dgm:t>
    </dgm:pt>
    <dgm:pt modelId="{C709AB06-0E90-4839-8F22-5EC73ED5785F}" type="parTrans" cxnId="{793E5711-667B-4915-A32D-E1F86840E71F}">
      <dgm:prSet/>
      <dgm:spPr/>
      <dgm:t>
        <a:bodyPr/>
        <a:lstStyle/>
        <a:p>
          <a:endParaRPr lang="de-DE"/>
        </a:p>
      </dgm:t>
    </dgm:pt>
    <dgm:pt modelId="{56DEE5AB-B8CE-4D5F-A71D-226D06E111B5}" type="sibTrans" cxnId="{793E5711-667B-4915-A32D-E1F86840E71F}">
      <dgm:prSet/>
      <dgm:spPr/>
      <dgm:t>
        <a:bodyPr/>
        <a:lstStyle/>
        <a:p>
          <a:endParaRPr lang="de-DE"/>
        </a:p>
      </dgm:t>
    </dgm:pt>
    <dgm:pt modelId="{7ACF0081-A2D4-417A-9B66-A691F4240EB0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Klassifizierungsmodell ableiten</a:t>
          </a:r>
        </a:p>
      </dgm:t>
    </dgm:pt>
    <dgm:pt modelId="{134D3912-81E0-4255-9D32-B43C5F00C406}" type="parTrans" cxnId="{9E7C8995-B9A0-4B81-80B9-05CCA913E639}">
      <dgm:prSet/>
      <dgm:spPr/>
      <dgm:t>
        <a:bodyPr/>
        <a:lstStyle/>
        <a:p>
          <a:endParaRPr lang="de-DE"/>
        </a:p>
      </dgm:t>
    </dgm:pt>
    <dgm:pt modelId="{A1977543-EA06-4427-835D-F5DA75048C23}" type="sibTrans" cxnId="{9E7C8995-B9A0-4B81-80B9-05CCA913E639}">
      <dgm:prSet/>
      <dgm:spPr/>
      <dgm:t>
        <a:bodyPr/>
        <a:lstStyle/>
        <a:p>
          <a:endParaRPr lang="de-DE"/>
        </a:p>
      </dgm:t>
    </dgm:pt>
    <dgm:pt modelId="{13CC8079-D677-4BA9-B000-3AB3B7C500FF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Anforderungsanalyse durchführen</a:t>
          </a:r>
        </a:p>
      </dgm:t>
    </dgm:pt>
    <dgm:pt modelId="{9E9C42A0-D8FB-4DBC-A46B-CCA746F2262C}" type="parTrans" cxnId="{878D7C7E-38C8-40C3-95DF-5053EFB6AF76}">
      <dgm:prSet/>
      <dgm:spPr/>
      <dgm:t>
        <a:bodyPr/>
        <a:lstStyle/>
        <a:p>
          <a:endParaRPr lang="de-DE"/>
        </a:p>
      </dgm:t>
    </dgm:pt>
    <dgm:pt modelId="{C43062B2-2E43-4E3B-B394-791A3AC3949C}" type="sibTrans" cxnId="{878D7C7E-38C8-40C3-95DF-5053EFB6AF76}">
      <dgm:prSet/>
      <dgm:spPr/>
      <dgm:t>
        <a:bodyPr/>
        <a:lstStyle/>
        <a:p>
          <a:endParaRPr lang="de-DE"/>
        </a:p>
      </dgm:t>
    </dgm:pt>
    <dgm:pt modelId="{F47F5849-9FEF-4238-AE7D-5376765FE97A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DLT-Relevanz prüfen</a:t>
          </a:r>
        </a:p>
      </dgm:t>
    </dgm:pt>
    <dgm:pt modelId="{8D8F4D76-58D7-4A80-AF6B-D869A3744753}" type="parTrans" cxnId="{188E3D5E-D380-47C2-B939-C243D0E3F498}">
      <dgm:prSet/>
      <dgm:spPr/>
      <dgm:t>
        <a:bodyPr/>
        <a:lstStyle/>
        <a:p>
          <a:endParaRPr lang="de-DE"/>
        </a:p>
      </dgm:t>
    </dgm:pt>
    <dgm:pt modelId="{7C7DA9EC-BD79-48BF-8B46-3CE138646B54}" type="sibTrans" cxnId="{188E3D5E-D380-47C2-B939-C243D0E3F498}">
      <dgm:prSet/>
      <dgm:spPr/>
      <dgm:t>
        <a:bodyPr/>
        <a:lstStyle/>
        <a:p>
          <a:endParaRPr lang="de-DE"/>
        </a:p>
      </dgm:t>
    </dgm:pt>
    <dgm:pt modelId="{102C1A66-7ADF-4E1D-B449-8DC738279286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Anforderungen transferieren auf DLT</a:t>
          </a:r>
        </a:p>
      </dgm:t>
    </dgm:pt>
    <dgm:pt modelId="{E1A73BE0-65C1-4C3B-9BB3-7A4D423A48D6}" type="parTrans" cxnId="{760F4171-D11B-4698-8FA6-22A8157B316D}">
      <dgm:prSet/>
      <dgm:spPr/>
      <dgm:t>
        <a:bodyPr/>
        <a:lstStyle/>
        <a:p>
          <a:endParaRPr lang="de-DE"/>
        </a:p>
      </dgm:t>
    </dgm:pt>
    <dgm:pt modelId="{CAF67051-9D66-4C6E-B565-3E10B4E1578B}" type="sibTrans" cxnId="{760F4171-D11B-4698-8FA6-22A8157B316D}">
      <dgm:prSet/>
      <dgm:spPr/>
      <dgm:t>
        <a:bodyPr/>
        <a:lstStyle/>
        <a:p>
          <a:endParaRPr lang="de-DE"/>
        </a:p>
      </dgm:t>
    </dgm:pt>
    <dgm:pt modelId="{01674BE1-4ADE-441A-BA15-5B770C2FDB18}" type="pres">
      <dgm:prSet presAssocID="{9D5F489D-0397-4B85-B447-82066F43B5BC}" presName="Name0" presStyleCnt="0">
        <dgm:presLayoutVars>
          <dgm:chMax val="7"/>
          <dgm:chPref val="7"/>
          <dgm:dir/>
        </dgm:presLayoutVars>
      </dgm:prSet>
      <dgm:spPr/>
    </dgm:pt>
    <dgm:pt modelId="{0A2FEDC6-E6E6-46D7-BD3E-ECD966C583CC}" type="pres">
      <dgm:prSet presAssocID="{9D5F489D-0397-4B85-B447-82066F43B5BC}" presName="Name1" presStyleCnt="0"/>
      <dgm:spPr/>
    </dgm:pt>
    <dgm:pt modelId="{FFA75C7F-94E4-4FF6-83FB-62F2768231A2}" type="pres">
      <dgm:prSet presAssocID="{9D5F489D-0397-4B85-B447-82066F43B5BC}" presName="cycle" presStyleCnt="0"/>
      <dgm:spPr/>
    </dgm:pt>
    <dgm:pt modelId="{C428EC49-1F3A-45DD-BF63-AE0BB9422FFF}" type="pres">
      <dgm:prSet presAssocID="{9D5F489D-0397-4B85-B447-82066F43B5BC}" presName="srcNode" presStyleLbl="node1" presStyleIdx="0" presStyleCnt="5"/>
      <dgm:spPr/>
    </dgm:pt>
    <dgm:pt modelId="{13E7E00E-3C07-4665-B08D-63AAAB9907A6}" type="pres">
      <dgm:prSet presAssocID="{9D5F489D-0397-4B85-B447-82066F43B5BC}" presName="conn" presStyleLbl="parChTrans1D2" presStyleIdx="0" presStyleCnt="1"/>
      <dgm:spPr/>
    </dgm:pt>
    <dgm:pt modelId="{AEBDCEC7-7E7B-4FF3-8C5E-C0E68C6A397D}" type="pres">
      <dgm:prSet presAssocID="{9D5F489D-0397-4B85-B447-82066F43B5BC}" presName="extraNode" presStyleLbl="node1" presStyleIdx="0" presStyleCnt="5"/>
      <dgm:spPr/>
    </dgm:pt>
    <dgm:pt modelId="{DBEA028D-5161-45A9-9592-3352B72D86AC}" type="pres">
      <dgm:prSet presAssocID="{9D5F489D-0397-4B85-B447-82066F43B5BC}" presName="dstNode" presStyleLbl="node1" presStyleIdx="0" presStyleCnt="5"/>
      <dgm:spPr/>
    </dgm:pt>
    <dgm:pt modelId="{5E90B046-EBD0-4CDD-BE8B-2D66BF39690B}" type="pres">
      <dgm:prSet presAssocID="{DDD98AF1-06F6-4A88-BBB6-21B9A89BC9AD}" presName="text_1" presStyleLbl="node1" presStyleIdx="0" presStyleCnt="5">
        <dgm:presLayoutVars>
          <dgm:bulletEnabled val="1"/>
        </dgm:presLayoutVars>
      </dgm:prSet>
      <dgm:spPr/>
    </dgm:pt>
    <dgm:pt modelId="{D150976D-7D7A-4A3D-8D8F-833E47B595E5}" type="pres">
      <dgm:prSet presAssocID="{DDD98AF1-06F6-4A88-BBB6-21B9A89BC9AD}" presName="accent_1" presStyleCnt="0"/>
      <dgm:spPr/>
    </dgm:pt>
    <dgm:pt modelId="{3831A979-18B9-4BFA-9E73-1135F67ACBAD}" type="pres">
      <dgm:prSet presAssocID="{DDD98AF1-06F6-4A88-BBB6-21B9A89BC9AD}" presName="accentRepeatNode" presStyleLbl="solidFgAcc1" presStyleIdx="0" presStyleCnt="5"/>
      <dgm:spPr>
        <a:solidFill>
          <a:srgbClr val="DDEDDD"/>
        </a:solidFill>
      </dgm:spPr>
    </dgm:pt>
    <dgm:pt modelId="{1AEF2FEF-AE7B-4B87-B74E-F12D6518C326}" type="pres">
      <dgm:prSet presAssocID="{7ACF0081-A2D4-417A-9B66-A691F4240EB0}" presName="text_2" presStyleLbl="node1" presStyleIdx="1" presStyleCnt="5">
        <dgm:presLayoutVars>
          <dgm:bulletEnabled val="1"/>
        </dgm:presLayoutVars>
      </dgm:prSet>
      <dgm:spPr/>
    </dgm:pt>
    <dgm:pt modelId="{DCAB908B-F645-4FAC-9A3D-F56ED0E58A29}" type="pres">
      <dgm:prSet presAssocID="{7ACF0081-A2D4-417A-9B66-A691F4240EB0}" presName="accent_2" presStyleCnt="0"/>
      <dgm:spPr/>
    </dgm:pt>
    <dgm:pt modelId="{B5BB9E56-AD6F-4978-B656-C3E8E179F8BB}" type="pres">
      <dgm:prSet presAssocID="{7ACF0081-A2D4-417A-9B66-A691F4240EB0}" presName="accentRepeatNode" presStyleLbl="solidFgAcc1" presStyleIdx="1" presStyleCnt="5"/>
      <dgm:spPr>
        <a:solidFill>
          <a:srgbClr val="E1EDFD"/>
        </a:solidFill>
      </dgm:spPr>
    </dgm:pt>
    <dgm:pt modelId="{4B954B85-C89D-45E8-86C0-F63D67FEF195}" type="pres">
      <dgm:prSet presAssocID="{13CC8079-D677-4BA9-B000-3AB3B7C500FF}" presName="text_3" presStyleLbl="node1" presStyleIdx="2" presStyleCnt="5">
        <dgm:presLayoutVars>
          <dgm:bulletEnabled val="1"/>
        </dgm:presLayoutVars>
      </dgm:prSet>
      <dgm:spPr/>
    </dgm:pt>
    <dgm:pt modelId="{02E1DBC1-18E1-4769-9382-02F328215A16}" type="pres">
      <dgm:prSet presAssocID="{13CC8079-D677-4BA9-B000-3AB3B7C500FF}" presName="accent_3" presStyleCnt="0"/>
      <dgm:spPr/>
    </dgm:pt>
    <dgm:pt modelId="{6297D829-DBEB-4CBF-A384-B7366C7E2588}" type="pres">
      <dgm:prSet presAssocID="{13CC8079-D677-4BA9-B000-3AB3B7C500FF}" presName="accentRepeatNode" presStyleLbl="solidFgAcc1" presStyleIdx="2" presStyleCnt="5"/>
      <dgm:spPr>
        <a:solidFill>
          <a:srgbClr val="E7DDEC"/>
        </a:solidFill>
      </dgm:spPr>
    </dgm:pt>
    <dgm:pt modelId="{C89F37D1-3A03-4638-8112-9B7C0FFBF073}" type="pres">
      <dgm:prSet presAssocID="{F47F5849-9FEF-4238-AE7D-5376765FE97A}" presName="text_4" presStyleLbl="node1" presStyleIdx="3" presStyleCnt="5">
        <dgm:presLayoutVars>
          <dgm:bulletEnabled val="1"/>
        </dgm:presLayoutVars>
      </dgm:prSet>
      <dgm:spPr/>
    </dgm:pt>
    <dgm:pt modelId="{718783FC-DA55-411A-91F9-C2E08BAA1DC5}" type="pres">
      <dgm:prSet presAssocID="{F47F5849-9FEF-4238-AE7D-5376765FE97A}" presName="accent_4" presStyleCnt="0"/>
      <dgm:spPr/>
    </dgm:pt>
    <dgm:pt modelId="{7C090709-E2A6-4BEF-BDEA-CD584EEB3479}" type="pres">
      <dgm:prSet presAssocID="{F47F5849-9FEF-4238-AE7D-5376765FE97A}" presName="accentRepeatNode" presStyleLbl="solidFgAcc1" presStyleIdx="3" presStyleCnt="5"/>
      <dgm:spPr>
        <a:solidFill>
          <a:srgbClr val="F8CECC"/>
        </a:solidFill>
      </dgm:spPr>
    </dgm:pt>
    <dgm:pt modelId="{8E2AE8EC-D271-40AF-8BE2-9DE9DA9A613A}" type="pres">
      <dgm:prSet presAssocID="{102C1A66-7ADF-4E1D-B449-8DC738279286}" presName="text_5" presStyleLbl="node1" presStyleIdx="4" presStyleCnt="5">
        <dgm:presLayoutVars>
          <dgm:bulletEnabled val="1"/>
        </dgm:presLayoutVars>
      </dgm:prSet>
      <dgm:spPr/>
    </dgm:pt>
    <dgm:pt modelId="{701D56A2-DB92-4C4A-A06D-841A99055FC6}" type="pres">
      <dgm:prSet presAssocID="{102C1A66-7ADF-4E1D-B449-8DC738279286}" presName="accent_5" presStyleCnt="0"/>
      <dgm:spPr/>
    </dgm:pt>
    <dgm:pt modelId="{43EC8C65-9865-4005-ACF2-DA9292B95830}" type="pres">
      <dgm:prSet presAssocID="{102C1A66-7ADF-4E1D-B449-8DC738279286}" presName="accentRepeatNode" presStyleLbl="solidFgAcc1" presStyleIdx="4" presStyleCnt="5"/>
      <dgm:spPr/>
    </dgm:pt>
  </dgm:ptLst>
  <dgm:cxnLst>
    <dgm:cxn modelId="{793E5711-667B-4915-A32D-E1F86840E71F}" srcId="{9D5F489D-0397-4B85-B447-82066F43B5BC}" destId="{DDD98AF1-06F6-4A88-BBB6-21B9A89BC9AD}" srcOrd="0" destOrd="0" parTransId="{C709AB06-0E90-4839-8F22-5EC73ED5785F}" sibTransId="{56DEE5AB-B8CE-4D5F-A71D-226D06E111B5}"/>
    <dgm:cxn modelId="{DA96B91D-4E7A-4F7B-B260-39B4BEA59A13}" type="presOf" srcId="{F47F5849-9FEF-4238-AE7D-5376765FE97A}" destId="{C89F37D1-3A03-4638-8112-9B7C0FFBF073}" srcOrd="0" destOrd="0" presId="urn:microsoft.com/office/officeart/2008/layout/VerticalCurvedList"/>
    <dgm:cxn modelId="{188E3D5E-D380-47C2-B939-C243D0E3F498}" srcId="{9D5F489D-0397-4B85-B447-82066F43B5BC}" destId="{F47F5849-9FEF-4238-AE7D-5376765FE97A}" srcOrd="3" destOrd="0" parTransId="{8D8F4D76-58D7-4A80-AF6B-D869A3744753}" sibTransId="{7C7DA9EC-BD79-48BF-8B46-3CE138646B54}"/>
    <dgm:cxn modelId="{760F4171-D11B-4698-8FA6-22A8157B316D}" srcId="{9D5F489D-0397-4B85-B447-82066F43B5BC}" destId="{102C1A66-7ADF-4E1D-B449-8DC738279286}" srcOrd="4" destOrd="0" parTransId="{E1A73BE0-65C1-4C3B-9BB3-7A4D423A48D6}" sibTransId="{CAF67051-9D66-4C6E-B565-3E10B4E1578B}"/>
    <dgm:cxn modelId="{878D7C7E-38C8-40C3-95DF-5053EFB6AF76}" srcId="{9D5F489D-0397-4B85-B447-82066F43B5BC}" destId="{13CC8079-D677-4BA9-B000-3AB3B7C500FF}" srcOrd="2" destOrd="0" parTransId="{9E9C42A0-D8FB-4DBC-A46B-CCA746F2262C}" sibTransId="{C43062B2-2E43-4E3B-B394-791A3AC3949C}"/>
    <dgm:cxn modelId="{11E5B594-4DA8-4A78-84BD-F974F038DF59}" type="presOf" srcId="{13CC8079-D677-4BA9-B000-3AB3B7C500FF}" destId="{4B954B85-C89D-45E8-86C0-F63D67FEF195}" srcOrd="0" destOrd="0" presId="urn:microsoft.com/office/officeart/2008/layout/VerticalCurvedList"/>
    <dgm:cxn modelId="{9E7C8995-B9A0-4B81-80B9-05CCA913E639}" srcId="{9D5F489D-0397-4B85-B447-82066F43B5BC}" destId="{7ACF0081-A2D4-417A-9B66-A691F4240EB0}" srcOrd="1" destOrd="0" parTransId="{134D3912-81E0-4255-9D32-B43C5F00C406}" sibTransId="{A1977543-EA06-4427-835D-F5DA75048C23}"/>
    <dgm:cxn modelId="{8902CFA0-A314-4007-BC9D-6A057FC9C8DB}" type="presOf" srcId="{9D5F489D-0397-4B85-B447-82066F43B5BC}" destId="{01674BE1-4ADE-441A-BA15-5B770C2FDB18}" srcOrd="0" destOrd="0" presId="urn:microsoft.com/office/officeart/2008/layout/VerticalCurvedList"/>
    <dgm:cxn modelId="{7A87B9A3-6E09-44AA-919F-3ABAAC1D8033}" type="presOf" srcId="{DDD98AF1-06F6-4A88-BBB6-21B9A89BC9AD}" destId="{5E90B046-EBD0-4CDD-BE8B-2D66BF39690B}" srcOrd="0" destOrd="0" presId="urn:microsoft.com/office/officeart/2008/layout/VerticalCurvedList"/>
    <dgm:cxn modelId="{8C3250C7-05AB-463F-AB96-31563DD783FD}" type="presOf" srcId="{102C1A66-7ADF-4E1D-B449-8DC738279286}" destId="{8E2AE8EC-D271-40AF-8BE2-9DE9DA9A613A}" srcOrd="0" destOrd="0" presId="urn:microsoft.com/office/officeart/2008/layout/VerticalCurvedList"/>
    <dgm:cxn modelId="{8B634BCD-740B-4F1B-A0FC-D8B420A2EFFE}" type="presOf" srcId="{7ACF0081-A2D4-417A-9B66-A691F4240EB0}" destId="{1AEF2FEF-AE7B-4B87-B74E-F12D6518C326}" srcOrd="0" destOrd="0" presId="urn:microsoft.com/office/officeart/2008/layout/VerticalCurvedList"/>
    <dgm:cxn modelId="{AB91FCFE-C872-4775-A669-544CF0571F97}" type="presOf" srcId="{56DEE5AB-B8CE-4D5F-A71D-226D06E111B5}" destId="{13E7E00E-3C07-4665-B08D-63AAAB9907A6}" srcOrd="0" destOrd="0" presId="urn:microsoft.com/office/officeart/2008/layout/VerticalCurvedList"/>
    <dgm:cxn modelId="{0D9AEF72-22AA-419F-A402-7701AA666D10}" type="presParOf" srcId="{01674BE1-4ADE-441A-BA15-5B770C2FDB18}" destId="{0A2FEDC6-E6E6-46D7-BD3E-ECD966C583CC}" srcOrd="0" destOrd="0" presId="urn:microsoft.com/office/officeart/2008/layout/VerticalCurvedList"/>
    <dgm:cxn modelId="{9D570ACD-53FD-4167-A6D8-9CA72E305390}" type="presParOf" srcId="{0A2FEDC6-E6E6-46D7-BD3E-ECD966C583CC}" destId="{FFA75C7F-94E4-4FF6-83FB-62F2768231A2}" srcOrd="0" destOrd="0" presId="urn:microsoft.com/office/officeart/2008/layout/VerticalCurvedList"/>
    <dgm:cxn modelId="{FF301F61-0DCC-499C-8B07-8B19A4D06666}" type="presParOf" srcId="{FFA75C7F-94E4-4FF6-83FB-62F2768231A2}" destId="{C428EC49-1F3A-45DD-BF63-AE0BB9422FFF}" srcOrd="0" destOrd="0" presId="urn:microsoft.com/office/officeart/2008/layout/VerticalCurvedList"/>
    <dgm:cxn modelId="{FD48975F-1AAF-4F85-9914-E0E64DC78C4D}" type="presParOf" srcId="{FFA75C7F-94E4-4FF6-83FB-62F2768231A2}" destId="{13E7E00E-3C07-4665-B08D-63AAAB9907A6}" srcOrd="1" destOrd="0" presId="urn:microsoft.com/office/officeart/2008/layout/VerticalCurvedList"/>
    <dgm:cxn modelId="{DA1CCD07-2088-4BB5-9C01-1E76B2A5F8F0}" type="presParOf" srcId="{FFA75C7F-94E4-4FF6-83FB-62F2768231A2}" destId="{AEBDCEC7-7E7B-4FF3-8C5E-C0E68C6A397D}" srcOrd="2" destOrd="0" presId="urn:microsoft.com/office/officeart/2008/layout/VerticalCurvedList"/>
    <dgm:cxn modelId="{2DFFF0FE-5CDD-4A6F-B53E-44971D5529F4}" type="presParOf" srcId="{FFA75C7F-94E4-4FF6-83FB-62F2768231A2}" destId="{DBEA028D-5161-45A9-9592-3352B72D86AC}" srcOrd="3" destOrd="0" presId="urn:microsoft.com/office/officeart/2008/layout/VerticalCurvedList"/>
    <dgm:cxn modelId="{2A5A5360-8199-4F0B-BA1C-1005565FB81E}" type="presParOf" srcId="{0A2FEDC6-E6E6-46D7-BD3E-ECD966C583CC}" destId="{5E90B046-EBD0-4CDD-BE8B-2D66BF39690B}" srcOrd="1" destOrd="0" presId="urn:microsoft.com/office/officeart/2008/layout/VerticalCurvedList"/>
    <dgm:cxn modelId="{4901C8DE-0844-41BB-B259-F84329EEF395}" type="presParOf" srcId="{0A2FEDC6-E6E6-46D7-BD3E-ECD966C583CC}" destId="{D150976D-7D7A-4A3D-8D8F-833E47B595E5}" srcOrd="2" destOrd="0" presId="urn:microsoft.com/office/officeart/2008/layout/VerticalCurvedList"/>
    <dgm:cxn modelId="{6E6C81FE-71C7-4F2A-9682-61F969627BC8}" type="presParOf" srcId="{D150976D-7D7A-4A3D-8D8F-833E47B595E5}" destId="{3831A979-18B9-4BFA-9E73-1135F67ACBAD}" srcOrd="0" destOrd="0" presId="urn:microsoft.com/office/officeart/2008/layout/VerticalCurvedList"/>
    <dgm:cxn modelId="{45717FBE-49D4-4F90-937D-D0740AFE3FAE}" type="presParOf" srcId="{0A2FEDC6-E6E6-46D7-BD3E-ECD966C583CC}" destId="{1AEF2FEF-AE7B-4B87-B74E-F12D6518C326}" srcOrd="3" destOrd="0" presId="urn:microsoft.com/office/officeart/2008/layout/VerticalCurvedList"/>
    <dgm:cxn modelId="{FDAE714E-5C6A-4E8E-BA07-A49140A1C55B}" type="presParOf" srcId="{0A2FEDC6-E6E6-46D7-BD3E-ECD966C583CC}" destId="{DCAB908B-F645-4FAC-9A3D-F56ED0E58A29}" srcOrd="4" destOrd="0" presId="urn:microsoft.com/office/officeart/2008/layout/VerticalCurvedList"/>
    <dgm:cxn modelId="{61583AF7-82D1-4F14-99E1-0A1128A75F5E}" type="presParOf" srcId="{DCAB908B-F645-4FAC-9A3D-F56ED0E58A29}" destId="{B5BB9E56-AD6F-4978-B656-C3E8E179F8BB}" srcOrd="0" destOrd="0" presId="urn:microsoft.com/office/officeart/2008/layout/VerticalCurvedList"/>
    <dgm:cxn modelId="{B0C0BF1B-80B4-41BD-8C7C-264E2872806A}" type="presParOf" srcId="{0A2FEDC6-E6E6-46D7-BD3E-ECD966C583CC}" destId="{4B954B85-C89D-45E8-86C0-F63D67FEF195}" srcOrd="5" destOrd="0" presId="urn:microsoft.com/office/officeart/2008/layout/VerticalCurvedList"/>
    <dgm:cxn modelId="{791722CD-510F-4C09-ACFC-741252BE2FB3}" type="presParOf" srcId="{0A2FEDC6-E6E6-46D7-BD3E-ECD966C583CC}" destId="{02E1DBC1-18E1-4769-9382-02F328215A16}" srcOrd="6" destOrd="0" presId="urn:microsoft.com/office/officeart/2008/layout/VerticalCurvedList"/>
    <dgm:cxn modelId="{3E01B9CF-A9B7-41D4-9150-3A103C639FF0}" type="presParOf" srcId="{02E1DBC1-18E1-4769-9382-02F328215A16}" destId="{6297D829-DBEB-4CBF-A384-B7366C7E2588}" srcOrd="0" destOrd="0" presId="urn:microsoft.com/office/officeart/2008/layout/VerticalCurvedList"/>
    <dgm:cxn modelId="{139F5625-5E4D-42D5-A16D-0E1C4785E917}" type="presParOf" srcId="{0A2FEDC6-E6E6-46D7-BD3E-ECD966C583CC}" destId="{C89F37D1-3A03-4638-8112-9B7C0FFBF073}" srcOrd="7" destOrd="0" presId="urn:microsoft.com/office/officeart/2008/layout/VerticalCurvedList"/>
    <dgm:cxn modelId="{55CC796C-38CA-4745-B126-8A83065BE42C}" type="presParOf" srcId="{0A2FEDC6-E6E6-46D7-BD3E-ECD966C583CC}" destId="{718783FC-DA55-411A-91F9-C2E08BAA1DC5}" srcOrd="8" destOrd="0" presId="urn:microsoft.com/office/officeart/2008/layout/VerticalCurvedList"/>
    <dgm:cxn modelId="{9D85CF61-A17F-42D2-9314-B64C8D235D01}" type="presParOf" srcId="{718783FC-DA55-411A-91F9-C2E08BAA1DC5}" destId="{7C090709-E2A6-4BEF-BDEA-CD584EEB3479}" srcOrd="0" destOrd="0" presId="urn:microsoft.com/office/officeart/2008/layout/VerticalCurvedList"/>
    <dgm:cxn modelId="{32E06EB5-6237-44C7-AB98-6963570C004C}" type="presParOf" srcId="{0A2FEDC6-E6E6-46D7-BD3E-ECD966C583CC}" destId="{8E2AE8EC-D271-40AF-8BE2-9DE9DA9A613A}" srcOrd="9" destOrd="0" presId="urn:microsoft.com/office/officeart/2008/layout/VerticalCurvedList"/>
    <dgm:cxn modelId="{71F938C7-63C6-4620-BA94-687B3927AB28}" type="presParOf" srcId="{0A2FEDC6-E6E6-46D7-BD3E-ECD966C583CC}" destId="{701D56A2-DB92-4C4A-A06D-841A99055FC6}" srcOrd="10" destOrd="0" presId="urn:microsoft.com/office/officeart/2008/layout/VerticalCurvedList"/>
    <dgm:cxn modelId="{D6AD8D69-6EB8-4BBD-AF43-EA2BC7DD52CA}" type="presParOf" srcId="{701D56A2-DB92-4C4A-A06D-841A99055FC6}" destId="{43EC8C65-9865-4005-ACF2-DA9292B958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7E00E-3C07-4665-B08D-63AAAB9907A6}">
      <dsp:nvSpPr>
        <dsp:cNvPr id="0" name=""/>
        <dsp:cNvSpPr/>
      </dsp:nvSpPr>
      <dsp:spPr>
        <a:xfrm>
          <a:off x="-3322710" y="-511087"/>
          <a:ext cx="3962216" cy="3962216"/>
        </a:xfrm>
        <a:prstGeom prst="blockArc">
          <a:avLst>
            <a:gd name="adj1" fmla="val 18900000"/>
            <a:gd name="adj2" fmla="val 2700000"/>
            <a:gd name="adj3" fmla="val 545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0B046-EBD0-4CDD-BE8B-2D66BF39690B}">
      <dsp:nvSpPr>
        <dsp:cNvPr id="0" name=""/>
        <dsp:cNvSpPr/>
      </dsp:nvSpPr>
      <dsp:spPr>
        <a:xfrm>
          <a:off x="280677" y="183693"/>
          <a:ext cx="4079303" cy="36762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0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Standards &amp; Normen evaluieren</a:t>
          </a:r>
        </a:p>
      </dsp:txBody>
      <dsp:txXfrm>
        <a:off x="280677" y="183693"/>
        <a:ext cx="4079303" cy="367622"/>
      </dsp:txXfrm>
    </dsp:sp>
    <dsp:sp modelId="{3831A979-18B9-4BFA-9E73-1135F67ACBAD}">
      <dsp:nvSpPr>
        <dsp:cNvPr id="0" name=""/>
        <dsp:cNvSpPr/>
      </dsp:nvSpPr>
      <dsp:spPr>
        <a:xfrm>
          <a:off x="50913" y="137740"/>
          <a:ext cx="459528" cy="459528"/>
        </a:xfrm>
        <a:prstGeom prst="ellipse">
          <a:avLst/>
        </a:prstGeom>
        <a:solidFill>
          <a:srgbClr val="DDEDDD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F2FEF-AE7B-4B87-B74E-F12D6518C326}">
      <dsp:nvSpPr>
        <dsp:cNvPr id="0" name=""/>
        <dsp:cNvSpPr/>
      </dsp:nvSpPr>
      <dsp:spPr>
        <a:xfrm>
          <a:off x="544105" y="734951"/>
          <a:ext cx="3815875" cy="36762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0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Klassifizierungsmodell ableiten</a:t>
          </a:r>
        </a:p>
      </dsp:txBody>
      <dsp:txXfrm>
        <a:off x="544105" y="734951"/>
        <a:ext cx="3815875" cy="367622"/>
      </dsp:txXfrm>
    </dsp:sp>
    <dsp:sp modelId="{B5BB9E56-AD6F-4978-B656-C3E8E179F8BB}">
      <dsp:nvSpPr>
        <dsp:cNvPr id="0" name=""/>
        <dsp:cNvSpPr/>
      </dsp:nvSpPr>
      <dsp:spPr>
        <a:xfrm>
          <a:off x="314341" y="688998"/>
          <a:ext cx="459528" cy="459528"/>
        </a:xfrm>
        <a:prstGeom prst="ellipse">
          <a:avLst/>
        </a:prstGeom>
        <a:solidFill>
          <a:srgbClr val="E1EDFD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54B85-C89D-45E8-86C0-F63D67FEF195}">
      <dsp:nvSpPr>
        <dsp:cNvPr id="0" name=""/>
        <dsp:cNvSpPr/>
      </dsp:nvSpPr>
      <dsp:spPr>
        <a:xfrm>
          <a:off x="624956" y="1286209"/>
          <a:ext cx="3735024" cy="36762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0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Anforderungsanalyse durchführen</a:t>
          </a:r>
        </a:p>
      </dsp:txBody>
      <dsp:txXfrm>
        <a:off x="624956" y="1286209"/>
        <a:ext cx="3735024" cy="367622"/>
      </dsp:txXfrm>
    </dsp:sp>
    <dsp:sp modelId="{6297D829-DBEB-4CBF-A384-B7366C7E2588}">
      <dsp:nvSpPr>
        <dsp:cNvPr id="0" name=""/>
        <dsp:cNvSpPr/>
      </dsp:nvSpPr>
      <dsp:spPr>
        <a:xfrm>
          <a:off x="395192" y="1240256"/>
          <a:ext cx="459528" cy="459528"/>
        </a:xfrm>
        <a:prstGeom prst="ellipse">
          <a:avLst/>
        </a:prstGeom>
        <a:solidFill>
          <a:srgbClr val="E7DDEC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9F37D1-3A03-4638-8112-9B7C0FFBF073}">
      <dsp:nvSpPr>
        <dsp:cNvPr id="0" name=""/>
        <dsp:cNvSpPr/>
      </dsp:nvSpPr>
      <dsp:spPr>
        <a:xfrm>
          <a:off x="544105" y="1837467"/>
          <a:ext cx="3815875" cy="36762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0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DLT-Relevanz prüfen</a:t>
          </a:r>
        </a:p>
      </dsp:txBody>
      <dsp:txXfrm>
        <a:off x="544105" y="1837467"/>
        <a:ext cx="3815875" cy="367622"/>
      </dsp:txXfrm>
    </dsp:sp>
    <dsp:sp modelId="{7C090709-E2A6-4BEF-BDEA-CD584EEB3479}">
      <dsp:nvSpPr>
        <dsp:cNvPr id="0" name=""/>
        <dsp:cNvSpPr/>
      </dsp:nvSpPr>
      <dsp:spPr>
        <a:xfrm>
          <a:off x="314341" y="1791514"/>
          <a:ext cx="459528" cy="459528"/>
        </a:xfrm>
        <a:prstGeom prst="ellipse">
          <a:avLst/>
        </a:prstGeom>
        <a:solidFill>
          <a:srgbClr val="F8CECC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AE8EC-D271-40AF-8BE2-9DE9DA9A613A}">
      <dsp:nvSpPr>
        <dsp:cNvPr id="0" name=""/>
        <dsp:cNvSpPr/>
      </dsp:nvSpPr>
      <dsp:spPr>
        <a:xfrm>
          <a:off x="280677" y="2388725"/>
          <a:ext cx="4079303" cy="367622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0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Anforderungen transferieren auf DLT</a:t>
          </a:r>
        </a:p>
      </dsp:txBody>
      <dsp:txXfrm>
        <a:off x="280677" y="2388725"/>
        <a:ext cx="4079303" cy="367622"/>
      </dsp:txXfrm>
    </dsp:sp>
    <dsp:sp modelId="{43EC8C65-9865-4005-ACF2-DA9292B95830}">
      <dsp:nvSpPr>
        <dsp:cNvPr id="0" name=""/>
        <dsp:cNvSpPr/>
      </dsp:nvSpPr>
      <dsp:spPr>
        <a:xfrm>
          <a:off x="50913" y="2342772"/>
          <a:ext cx="459528" cy="45952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2190-AE00-4239-8869-CD11637AA69E}" type="datetimeFigureOut">
              <a:rPr lang="de-DE" smtClean="0"/>
              <a:t>21.04.2020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0E13-6C9E-488D-BCC8-36A8F961B6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D7A12-D96B-4E0A-96A9-2AEF1159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941BD4-8BF6-49C6-A982-CE7664DFD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8CDD25-6774-4211-A87C-BB22DD59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1442-B081-4647-A7EA-C3D67D74D3A7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7C1406-386B-4B5B-AE96-9C2CC339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580B2-AE8C-486A-9CBB-E0EF6B30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2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254B-6BDD-4A3E-904B-288C3447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414A43-2FFF-415D-B80B-E6E0AC87F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E2096-8155-489A-AC19-5BC25427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87FFE-EC22-40E7-9663-EB65ABD03486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C195A-022C-41B9-BFD8-5C1274F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302871-0A01-44DF-A6DC-0AE06E39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84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11D7CD-60ED-4BD4-89E8-3488C3356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0B1BDA-54F1-46A5-B51D-2CF36C483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94885-B32C-4F54-B8E4-6620DB0F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E5DC-D129-4405-86B7-A18955EE08A6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E60069-B152-4242-94E2-CB294AC9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05EA56-39DB-4F99-A108-346B135D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4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5549-2539-46CA-93DC-0A5B3ED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7FE43-C5D7-434A-B75A-4AA56FAAF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1E1C0-E785-47D8-B2DB-09DC1098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A3FA-6F8C-48F6-9151-5FA8232888F0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F41AC-9872-4450-98E4-9CF4334E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7824A0-8B48-4636-AB93-5FB9F6DA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86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F6A4-0B11-4E9C-8789-CCFA9CD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78F7C-9A69-4A17-9905-D2C03003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E741BB-2417-4A94-B9AC-BCA0AA1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7534-E184-4E9C-82D6-9BDAB477FA12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4F207-7A1A-4AE1-9C73-97BF9507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C36-3416-43A8-84DC-CFA8C1CB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0C3C-4F86-4675-A5AF-875C87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EAB171-5EB6-4A9F-9C9B-6690CEC2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0A027-309D-43EE-B476-B87A75DB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DF114B-1B9C-4887-80C1-065E3270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F6B6-8764-4491-B8A3-EA562015112B}" type="datetime1">
              <a:rPr lang="de-DE" smtClean="0"/>
              <a:t>21.04.2020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ADE3A8-61CC-4776-84B6-A49A62D0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B9FF4D-DC0C-4831-B2C4-5025EDC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0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8F2EE-A8B4-45D5-A004-A439CBBB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1D405-92CB-4E66-AAA5-C124462B1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97F065-30CB-44A1-A6BA-4ED44738E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B58D45-2E93-4A9B-A20C-D0A14F20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7C624A-B2F4-48ED-9DAA-0D8C189EF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2B36B1-9400-46E7-81DA-B13F9323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BA2B-ED77-45B5-996B-7605AEBA04BF}" type="datetime1">
              <a:rPr lang="de-DE" smtClean="0"/>
              <a:t>21.04.2020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7E8AEB-A5DC-4D33-BC89-4BE36B2F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F2C5EA-696B-4A28-AD5E-5EB4664C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0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CEDDF-93B7-402C-96E8-30414C6D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1CB2D-A95F-40CB-94E8-4357E772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AE28-D059-4516-8AEB-9CCE6B01FDAE}" type="datetime1">
              <a:rPr lang="de-DE" smtClean="0"/>
              <a:t>21.04.2020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68BBFB-3629-4FE1-84EB-2250734D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E58B4-C0E9-40DD-B898-2B51A6E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78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3CC45E-0659-43A4-8737-85F0F084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C7EE-E825-4313-87E6-39E54D6D8BEB}" type="datetime1">
              <a:rPr lang="de-DE" smtClean="0"/>
              <a:t>21.04.2020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CC19BF-4B56-4FC9-AD71-22E6B83D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B3E444-30F1-463D-B976-FDD0402B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4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941ED-1D8A-47E1-8F8C-8E686337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33E6F-AF09-44A8-8ECB-362E8603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5E740D-96EC-433C-B853-27816038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1D11F-5B97-4DD6-AA5B-5C4600FA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702C-D4D2-4062-B280-6B0FC2226735}" type="datetime1">
              <a:rPr lang="de-DE" smtClean="0"/>
              <a:t>21.04.2020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F8F293-373C-4C4F-8BB3-4E1DF353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F3627D-30EF-4355-8128-412A88BE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31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0F6E3-720D-41F9-9732-5FB52B63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4D8750-C1B2-439D-BA4E-FA4D2A2A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036ED6-671A-42A1-ADD6-47B25BB4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7D50C1-1D73-49FA-808F-3E61A01A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BD3D-1001-4DF9-801F-66DC16150467}" type="datetime1">
              <a:rPr lang="de-DE" smtClean="0"/>
              <a:t>21.04.2020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11D4-E663-44A5-9B6A-27A13620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75A9F1-1AAE-43F5-881D-11C5FED6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F3D972-F064-4DAB-A4BB-87D533BB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050CCB-4D91-44CD-AAE8-9D4F71AFA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4308D-74D2-4D09-B652-72C824B00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0F06-2DA4-44C2-976E-4660D6794F70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BF672-773E-4A3E-A8A0-B54F32D9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7137D-5E7C-458F-BA06-8E6DFC0A9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Ein Bild, das Reptil, Schildkröte, Tier, sitzend enthält.&#10;&#10;Automatisch generierte Beschreibung">
            <a:extLst>
              <a:ext uri="{FF2B5EF4-FFF2-40B4-BE49-F238E27FC236}">
                <a16:creationId xmlns:a16="http://schemas.microsoft.com/office/drawing/2014/main" id="{24652701-898A-4491-A6ED-039602EA8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042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EA7317-A730-4F8E-B498-8E0FFB47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790948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/>
              <a:t>Synergie von DLT und IOT:</a:t>
            </a:r>
            <a:br>
              <a:rPr lang="de-DE" sz="4400" dirty="0"/>
            </a:br>
            <a:r>
              <a:rPr lang="de-DE" sz="4400" dirty="0"/>
              <a:t>Anforderungsanalyse und praktische </a:t>
            </a:r>
            <a:r>
              <a:rPr lang="de-DE" sz="4400" dirty="0" err="1"/>
              <a:t>Verprobung</a:t>
            </a:r>
            <a:endParaRPr lang="de-DE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0CF290-0780-497E-942C-ADDACE89B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 dirty="0"/>
              <a:t>Masterarbeit von Sebastian Kanz</a:t>
            </a:r>
          </a:p>
          <a:p>
            <a:pPr algn="l"/>
            <a:r>
              <a:rPr lang="de-DE" sz="2000" dirty="0"/>
              <a:t>April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15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Anforderungsevaluierung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627" y="2819273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000" b="1" dirty="0"/>
              <a:t>Ergebnis</a:t>
            </a:r>
          </a:p>
          <a:p>
            <a:r>
              <a:rPr lang="de-DE" sz="2000" dirty="0"/>
              <a:t>Smart-</a:t>
            </a:r>
            <a:r>
              <a:rPr lang="de-DE" sz="2000" dirty="0" err="1"/>
              <a:t>Contracts</a:t>
            </a:r>
            <a:endParaRPr lang="de-DE" sz="2000" dirty="0"/>
          </a:p>
          <a:p>
            <a:r>
              <a:rPr lang="de-DE" sz="2000" dirty="0"/>
              <a:t>Oracle-Services</a:t>
            </a:r>
          </a:p>
          <a:p>
            <a:r>
              <a:rPr lang="de-DE" sz="2000" dirty="0"/>
              <a:t>Zahlungsmittel</a:t>
            </a:r>
          </a:p>
          <a:p>
            <a:r>
              <a:rPr lang="de-DE" sz="2000" dirty="0"/>
              <a:t>Asynchronität</a:t>
            </a:r>
          </a:p>
          <a:p>
            <a:r>
              <a:rPr lang="de-DE" sz="2000" dirty="0"/>
              <a:t>Performanz</a:t>
            </a:r>
          </a:p>
          <a:p>
            <a:r>
              <a:rPr lang="de-DE" sz="2000" dirty="0"/>
              <a:t>Verschlüsselung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Inhaltsplatzhalter 3">
            <a:extLst>
              <a:ext uri="{FF2B5EF4-FFF2-40B4-BE49-F238E27FC236}">
                <a16:creationId xmlns:a16="http://schemas.microsoft.com/office/drawing/2014/main" id="{F59084B7-068D-46D8-BD7B-71FD79AF83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661402"/>
              </p:ext>
            </p:extLst>
          </p:nvPr>
        </p:nvGraphicFramePr>
        <p:xfrm>
          <a:off x="424815" y="2756670"/>
          <a:ext cx="4397416" cy="294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292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Auswahl relevanter DLTs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Business Relevance [2]</a:t>
            </a:r>
          </a:p>
          <a:p>
            <a:endParaRPr lang="en-US" sz="1700" dirty="0"/>
          </a:p>
          <a:p>
            <a:r>
              <a:rPr lang="en-US" sz="1700" dirty="0"/>
              <a:t> </a:t>
            </a:r>
            <a:r>
              <a:rPr lang="en-US" sz="1700" dirty="0" err="1"/>
              <a:t>Github</a:t>
            </a:r>
            <a:r>
              <a:rPr lang="en-US" sz="1700" dirty="0"/>
              <a:t> Activity [3]</a:t>
            </a:r>
          </a:p>
          <a:p>
            <a:endParaRPr lang="en-US" sz="1700" dirty="0"/>
          </a:p>
          <a:p>
            <a:r>
              <a:rPr lang="en-US" sz="1700" dirty="0"/>
              <a:t>Blockchain Activity [4]</a:t>
            </a:r>
          </a:p>
          <a:p>
            <a:endParaRPr lang="en-US" sz="1700" dirty="0"/>
          </a:p>
          <a:p>
            <a:r>
              <a:rPr lang="en-US" sz="1700" dirty="0"/>
              <a:t>IOT Suitability [5]</a:t>
            </a:r>
          </a:p>
          <a:p>
            <a:endParaRPr lang="en-US" sz="17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235910" y="2286000"/>
            <a:ext cx="6292184" cy="37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Implementierung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700" dirty="0">
                <a:solidFill>
                  <a:prstClr val="white"/>
                </a:solidFill>
              </a:rPr>
              <a:t>Solidity Smart-Contracts</a:t>
            </a:r>
          </a:p>
          <a:p>
            <a:pPr lvl="0"/>
            <a:endParaRPr lang="en-US" sz="1700" dirty="0">
              <a:solidFill>
                <a:prstClr val="white"/>
              </a:solidFill>
            </a:endParaRPr>
          </a:p>
          <a:p>
            <a:pPr lvl="0"/>
            <a:r>
              <a:rPr lang="en-US" sz="1700" dirty="0">
                <a:solidFill>
                  <a:prstClr val="white"/>
                </a:solidFill>
              </a:rPr>
              <a:t>ReactJS Web-App</a:t>
            </a:r>
          </a:p>
          <a:p>
            <a:pPr lvl="0"/>
            <a:endParaRPr lang="en-US" sz="1700" dirty="0">
              <a:solidFill>
                <a:prstClr val="white"/>
              </a:solidFill>
            </a:endParaRPr>
          </a:p>
          <a:p>
            <a:pPr lvl="0"/>
            <a:r>
              <a:rPr lang="en-US" sz="1700" dirty="0">
                <a:solidFill>
                  <a:prstClr val="white"/>
                </a:solidFill>
              </a:rPr>
              <a:t>Android Wallet-App</a:t>
            </a:r>
          </a:p>
          <a:p>
            <a:pPr lvl="0"/>
            <a:endParaRPr lang="en-US" sz="1700" dirty="0">
              <a:solidFill>
                <a:prstClr val="white"/>
              </a:solidFill>
            </a:endParaRPr>
          </a:p>
          <a:p>
            <a:pPr lvl="0"/>
            <a:r>
              <a:rPr lang="en-US" sz="1700" dirty="0">
                <a:solidFill>
                  <a:prstClr val="white"/>
                </a:solidFill>
              </a:rPr>
              <a:t>NodeJS / C-Backend (</a:t>
            </a:r>
            <a:r>
              <a:rPr lang="en-US" sz="1700" dirty="0" err="1">
                <a:solidFill>
                  <a:prstClr val="white"/>
                </a:solidFill>
              </a:rPr>
              <a:t>Kaffeemaschine</a:t>
            </a:r>
            <a:r>
              <a:rPr lang="en-US" sz="17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366" y="1074914"/>
            <a:ext cx="5793512" cy="47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Ergebnisse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Anforderungserfüllung &amp; Validierung der These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406017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Ergebnisse</a:t>
            </a:r>
            <a:br>
              <a:rPr lang="de-DE" sz="2800" dirty="0"/>
            </a:br>
            <a:r>
              <a:rPr lang="de-DE" sz="2800" dirty="0"/>
              <a:t>Anforderungserfüllung &amp; Validierung der These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1700" dirty="0">
                <a:solidFill>
                  <a:prstClr val="white"/>
                </a:solidFill>
              </a:rPr>
              <a:t>Instantane Transaktionen</a:t>
            </a:r>
          </a:p>
          <a:p>
            <a:pPr lvl="0"/>
            <a:r>
              <a:rPr lang="de-DE" sz="1700" dirty="0">
                <a:solidFill>
                  <a:prstClr val="white"/>
                </a:solidFill>
              </a:rPr>
              <a:t>1,3 TPS in der Endausbaustufe</a:t>
            </a:r>
          </a:p>
          <a:p>
            <a:pPr lvl="0"/>
            <a:endParaRPr lang="de-DE" sz="1700" dirty="0">
              <a:solidFill>
                <a:prstClr val="white"/>
              </a:solidFill>
            </a:endParaRPr>
          </a:p>
          <a:p>
            <a:pPr lvl="0"/>
            <a:r>
              <a:rPr lang="de-DE" sz="1700" dirty="0">
                <a:solidFill>
                  <a:prstClr val="white"/>
                </a:solidFill>
              </a:rPr>
              <a:t>Jährlicher Umsatz: 82.000.000 €</a:t>
            </a:r>
          </a:p>
          <a:p>
            <a:pPr lvl="0"/>
            <a:r>
              <a:rPr lang="de-DE" sz="1700" dirty="0">
                <a:solidFill>
                  <a:prstClr val="white"/>
                </a:solidFill>
              </a:rPr>
              <a:t>Jährliche Transaktionskosten: 78.000 €</a:t>
            </a:r>
          </a:p>
          <a:p>
            <a:pPr lvl="0"/>
            <a:endParaRPr lang="de-DE" sz="1700" dirty="0">
              <a:solidFill>
                <a:prstClr val="white"/>
              </a:solidFill>
            </a:endParaRPr>
          </a:p>
          <a:p>
            <a:pPr lvl="0"/>
            <a:r>
              <a:rPr lang="de-DE" sz="1700" dirty="0">
                <a:solidFill>
                  <a:prstClr val="white"/>
                </a:solidFill>
              </a:rPr>
              <a:t>POC erfolgreich umgesetzt</a:t>
            </a:r>
          </a:p>
          <a:p>
            <a:pPr lvl="0"/>
            <a:endParaRPr lang="de-DE" sz="1700" dirty="0">
              <a:solidFill>
                <a:prstClr val="white"/>
              </a:solidFill>
            </a:endParaRPr>
          </a:p>
          <a:p>
            <a:pPr lvl="0"/>
            <a:r>
              <a:rPr lang="de-DE" sz="1700" dirty="0">
                <a:solidFill>
                  <a:prstClr val="white"/>
                </a:solidFill>
              </a:rPr>
              <a:t>schnelles </a:t>
            </a:r>
            <a:r>
              <a:rPr lang="de-DE" sz="1700" dirty="0" err="1">
                <a:solidFill>
                  <a:prstClr val="white"/>
                </a:solidFill>
              </a:rPr>
              <a:t>Prototyping</a:t>
            </a:r>
            <a:endParaRPr lang="de-DE" sz="1700" dirty="0">
              <a:solidFill>
                <a:prstClr val="white"/>
              </a:solidFill>
            </a:endParaRPr>
          </a:p>
          <a:p>
            <a:r>
              <a:rPr lang="de-DE" sz="1700" dirty="0">
                <a:solidFill>
                  <a:prstClr val="white"/>
                </a:solidFill>
              </a:rPr>
              <a:t>Kommunikationsprotokoll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7F01B8C-B754-4BAF-B3A6-20AEF84247CA}"/>
              </a:ext>
            </a:extLst>
          </p:cNvPr>
          <p:cNvGrpSpPr/>
          <p:nvPr/>
        </p:nvGrpSpPr>
        <p:grpSpPr>
          <a:xfrm>
            <a:off x="10465021" y="2008791"/>
            <a:ext cx="1533048" cy="1375994"/>
            <a:chOff x="8964066" y="489914"/>
            <a:chExt cx="1533048" cy="1375994"/>
          </a:xfrm>
        </p:grpSpPr>
        <p:pic>
          <p:nvPicPr>
            <p:cNvPr id="14" name="Grafik 13" descr="Augenscan">
              <a:extLst>
                <a:ext uri="{FF2B5EF4-FFF2-40B4-BE49-F238E27FC236}">
                  <a16:creationId xmlns:a16="http://schemas.microsoft.com/office/drawing/2014/main" id="{08A86B9C-ADD8-4C83-A2C9-7270CD45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38136" y="489914"/>
              <a:ext cx="914400" cy="9144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9260BBD-0744-4CDB-ADEE-2BDF54BDA54A}"/>
                </a:ext>
              </a:extLst>
            </p:cNvPr>
            <p:cNvSpPr/>
            <p:nvPr/>
          </p:nvSpPr>
          <p:spPr>
            <a:xfrm>
              <a:off x="8964066" y="1219577"/>
              <a:ext cx="15330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Anforderungs-</a:t>
              </a:r>
            </a:p>
            <a:p>
              <a:r>
                <a:rPr lang="de-DE" dirty="0" err="1"/>
                <a:t>klassifizierung</a:t>
              </a:r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2688290-72AC-491D-B484-A7817E281686}"/>
              </a:ext>
            </a:extLst>
          </p:cNvPr>
          <p:cNvGrpSpPr/>
          <p:nvPr/>
        </p:nvGrpSpPr>
        <p:grpSpPr>
          <a:xfrm>
            <a:off x="8984724" y="5016977"/>
            <a:ext cx="1366656" cy="1272857"/>
            <a:chOff x="12015353" y="732155"/>
            <a:chExt cx="1366656" cy="1272857"/>
          </a:xfrm>
        </p:grpSpPr>
        <p:pic>
          <p:nvPicPr>
            <p:cNvPr id="18" name="Grafik 17" descr="Tools">
              <a:extLst>
                <a:ext uri="{FF2B5EF4-FFF2-40B4-BE49-F238E27FC236}">
                  <a16:creationId xmlns:a16="http://schemas.microsoft.com/office/drawing/2014/main" id="{086B7D2A-6BF3-44BF-95DF-677C3B2BC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41481" y="732155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BD6B7BA-6182-4347-8788-599D1E1C19A3}"/>
                </a:ext>
              </a:extLst>
            </p:cNvPr>
            <p:cNvSpPr/>
            <p:nvPr/>
          </p:nvSpPr>
          <p:spPr>
            <a:xfrm>
              <a:off x="12015353" y="1635680"/>
              <a:ext cx="1366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Machbarkeit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A5D7AF5-7A99-4A20-B216-620D898117BE}"/>
              </a:ext>
            </a:extLst>
          </p:cNvPr>
          <p:cNvGrpSpPr/>
          <p:nvPr/>
        </p:nvGrpSpPr>
        <p:grpSpPr>
          <a:xfrm>
            <a:off x="10491259" y="3918374"/>
            <a:ext cx="914400" cy="1214004"/>
            <a:chOff x="10611405" y="480202"/>
            <a:chExt cx="914400" cy="1214004"/>
          </a:xfrm>
        </p:grpSpPr>
        <p:pic>
          <p:nvPicPr>
            <p:cNvPr id="21" name="Grafik 20" descr="Euro">
              <a:extLst>
                <a:ext uri="{FF2B5EF4-FFF2-40B4-BE49-F238E27FC236}">
                  <a16:creationId xmlns:a16="http://schemas.microsoft.com/office/drawing/2014/main" id="{093E219E-B520-416E-9B32-B455529E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11405" y="480202"/>
              <a:ext cx="914400" cy="914400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4F891A-7CFC-4D59-8649-7D4F333D6E3D}"/>
                </a:ext>
              </a:extLst>
            </p:cNvPr>
            <p:cNvSpPr/>
            <p:nvPr/>
          </p:nvSpPr>
          <p:spPr>
            <a:xfrm>
              <a:off x="10657883" y="1324874"/>
              <a:ext cx="821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Kosten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F1AC722-54A3-4711-9856-B7E877314014}"/>
              </a:ext>
            </a:extLst>
          </p:cNvPr>
          <p:cNvGrpSpPr/>
          <p:nvPr/>
        </p:nvGrpSpPr>
        <p:grpSpPr>
          <a:xfrm>
            <a:off x="6588477" y="874184"/>
            <a:ext cx="1270028" cy="1122782"/>
            <a:chOff x="10652746" y="469327"/>
            <a:chExt cx="1270028" cy="1122782"/>
          </a:xfrm>
        </p:grpSpPr>
        <p:pic>
          <p:nvPicPr>
            <p:cNvPr id="24" name="Grafik 23" descr="Tachometer Mitte">
              <a:extLst>
                <a:ext uri="{FF2B5EF4-FFF2-40B4-BE49-F238E27FC236}">
                  <a16:creationId xmlns:a16="http://schemas.microsoft.com/office/drawing/2014/main" id="{E0FF2CCB-4090-431A-B855-073D15E0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830560" y="469327"/>
              <a:ext cx="914400" cy="9144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01DF33E-03E7-45A2-8694-FFAA19393BB2}"/>
                </a:ext>
              </a:extLst>
            </p:cNvPr>
            <p:cNvSpPr/>
            <p:nvPr/>
          </p:nvSpPr>
          <p:spPr>
            <a:xfrm>
              <a:off x="10652746" y="1222777"/>
              <a:ext cx="127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Performanz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19D06D6-F852-4DA2-A31B-2E4710D529D0}"/>
              </a:ext>
            </a:extLst>
          </p:cNvPr>
          <p:cNvGrpSpPr/>
          <p:nvPr/>
        </p:nvGrpSpPr>
        <p:grpSpPr>
          <a:xfrm>
            <a:off x="7183280" y="5069416"/>
            <a:ext cx="1125629" cy="1186122"/>
            <a:chOff x="10235287" y="4959162"/>
            <a:chExt cx="1125629" cy="1186122"/>
          </a:xfrm>
          <a:solidFill>
            <a:srgbClr val="FF9B37"/>
          </a:solidFill>
        </p:grpSpPr>
        <p:pic>
          <p:nvPicPr>
            <p:cNvPr id="27" name="Grafik 26" descr="Schild Häkchen">
              <a:extLst>
                <a:ext uri="{FF2B5EF4-FFF2-40B4-BE49-F238E27FC236}">
                  <a16:creationId xmlns:a16="http://schemas.microsoft.com/office/drawing/2014/main" id="{439909CC-80B6-4670-AF37-D7B4F470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40902" y="4959162"/>
              <a:ext cx="914400" cy="914400"/>
            </a:xfrm>
            <a:prstGeom prst="rect">
              <a:avLst/>
            </a:prstGeom>
          </p:spPr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26013C7-FF77-41E1-A203-0D7940D44C92}"/>
                </a:ext>
              </a:extLst>
            </p:cNvPr>
            <p:cNvSpPr/>
            <p:nvPr/>
          </p:nvSpPr>
          <p:spPr>
            <a:xfrm>
              <a:off x="10235287" y="5775952"/>
              <a:ext cx="112562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dirty="0"/>
                <a:t>Sicherheit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F0F4BE-1560-43D3-A491-3BF8EBC15D9F}"/>
              </a:ext>
            </a:extLst>
          </p:cNvPr>
          <p:cNvGrpSpPr/>
          <p:nvPr/>
        </p:nvGrpSpPr>
        <p:grpSpPr>
          <a:xfrm>
            <a:off x="5347037" y="3053846"/>
            <a:ext cx="2137829" cy="1434033"/>
            <a:chOff x="11998612" y="2188947"/>
            <a:chExt cx="2137829" cy="1434033"/>
          </a:xfrm>
        </p:grpSpPr>
        <p:pic>
          <p:nvPicPr>
            <p:cNvPr id="30" name="Grafik 29" descr="Gute Idee">
              <a:extLst>
                <a:ext uri="{FF2B5EF4-FFF2-40B4-BE49-F238E27FC236}">
                  <a16:creationId xmlns:a16="http://schemas.microsoft.com/office/drawing/2014/main" id="{B5AC4844-F462-4531-8768-7601CBFFD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610327" y="2188947"/>
              <a:ext cx="914400" cy="914400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DC37E8-DF38-48B8-9A3E-68A9FFAB60E0}"/>
                </a:ext>
              </a:extLst>
            </p:cNvPr>
            <p:cNvSpPr/>
            <p:nvPr/>
          </p:nvSpPr>
          <p:spPr>
            <a:xfrm>
              <a:off x="11998612" y="2976649"/>
              <a:ext cx="21378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/>
                <a:t>Vorteile zu </a:t>
              </a:r>
            </a:p>
            <a:p>
              <a:pPr algn="ctr"/>
              <a:r>
                <a:rPr lang="de-DE" dirty="0"/>
                <a:t>klassischen Ansätzen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6595B02-6B09-404F-96B1-4E17B20CB2A9}"/>
              </a:ext>
            </a:extLst>
          </p:cNvPr>
          <p:cNvGrpSpPr/>
          <p:nvPr/>
        </p:nvGrpSpPr>
        <p:grpSpPr>
          <a:xfrm>
            <a:off x="8587743" y="709938"/>
            <a:ext cx="1609928" cy="1500212"/>
            <a:chOff x="10750601" y="4501717"/>
            <a:chExt cx="1609928" cy="1500212"/>
          </a:xfrm>
          <a:solidFill>
            <a:srgbClr val="E33D35"/>
          </a:solidFill>
        </p:grpSpPr>
        <p:pic>
          <p:nvPicPr>
            <p:cNvPr id="33" name="Grafik 32" descr="Fingerabdruck">
              <a:extLst>
                <a:ext uri="{FF2B5EF4-FFF2-40B4-BE49-F238E27FC236}">
                  <a16:creationId xmlns:a16="http://schemas.microsoft.com/office/drawing/2014/main" id="{5AF34AC4-B124-4BA2-A668-068F9346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098365" y="4501717"/>
              <a:ext cx="914400" cy="914400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C3D71832-750E-43BE-8A96-135076D4D46B}"/>
                </a:ext>
              </a:extLst>
            </p:cNvPr>
            <p:cNvSpPr/>
            <p:nvPr/>
          </p:nvSpPr>
          <p:spPr>
            <a:xfrm>
              <a:off x="10750601" y="5355598"/>
              <a:ext cx="160992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dirty="0"/>
                <a:t>Datenschutz &amp; </a:t>
              </a:r>
            </a:p>
            <a:p>
              <a:r>
                <a:rPr lang="de-DE" dirty="0"/>
                <a:t>Privatsphäre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2F280F41-7180-440B-9009-0626D7800D78}"/>
              </a:ext>
            </a:extLst>
          </p:cNvPr>
          <p:cNvSpPr txBox="1"/>
          <p:nvPr/>
        </p:nvSpPr>
        <p:spPr>
          <a:xfrm>
            <a:off x="8091163" y="3156348"/>
            <a:ext cx="135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THESE</a:t>
            </a:r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1C5E6C6B-BCB0-47C0-838E-CAF5E05A36E5}"/>
              </a:ext>
            </a:extLst>
          </p:cNvPr>
          <p:cNvSpPr txBox="1">
            <a:spLocks/>
          </p:cNvSpPr>
          <p:nvPr/>
        </p:nvSpPr>
        <p:spPr>
          <a:xfrm>
            <a:off x="5575948" y="2529293"/>
            <a:ext cx="5982811" cy="3594795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solidFill>
              <a:schemeClr val="lt2">
                <a:hueOff val="0"/>
                <a:satOff val="0"/>
                <a:lumOff val="0"/>
              </a:schemeClr>
            </a:solidFill>
          </a:ln>
        </p:spPr>
        <p:txBody>
          <a:bodyPr vert="horz" lIns="288000" tIns="288000" rIns="288000" bIns="28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DLT eignet sich als Technologie für dezentrale und asynchrone IOT-Anwendungsfälle, an denen mehrere, sich gegeneinander nicht vertrauende Parteien teilnehmen und die Basis aller nicht-funktionalen Anforderungen ist für alle DLT-IOT-Anwendungsfälle gleich.</a:t>
            </a:r>
          </a:p>
        </p:txBody>
      </p:sp>
    </p:spTree>
    <p:extLst>
      <p:ext uri="{BB962C8B-B14F-4D97-AF65-F5344CB8AC3E}">
        <p14:creationId xmlns:p14="http://schemas.microsoft.com/office/powerpoint/2010/main" val="41473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Ergebnisse</a:t>
            </a:r>
            <a:br>
              <a:rPr lang="de-DE" sz="2800" dirty="0"/>
            </a:br>
            <a:r>
              <a:rPr lang="de-DE" sz="2800" dirty="0"/>
              <a:t>Demo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+mj-lt"/>
              <a:buAutoNum type="arabicParenBoth"/>
            </a:pPr>
            <a:r>
              <a:rPr lang="de-DE" sz="1700" dirty="0">
                <a:solidFill>
                  <a:prstClr val="white"/>
                </a:solidFill>
              </a:rPr>
              <a:t>Initiale Vertragserstellung</a:t>
            </a:r>
          </a:p>
          <a:p>
            <a:pPr marL="342900" lvl="0" indent="-342900">
              <a:buFont typeface="+mj-lt"/>
              <a:buAutoNum type="arabicParenBoth"/>
            </a:pPr>
            <a:endParaRPr lang="de-DE" sz="17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700" dirty="0">
                <a:solidFill>
                  <a:prstClr val="white"/>
                </a:solidFill>
              </a:rPr>
              <a:t>Prepaid-Guthaben aufladen</a:t>
            </a:r>
          </a:p>
          <a:p>
            <a:pPr marL="342900" lvl="0" indent="-342900">
              <a:buFont typeface="+mj-lt"/>
              <a:buAutoNum type="arabicParenBoth"/>
            </a:pPr>
            <a:endParaRPr lang="de-DE" sz="17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700" dirty="0">
                <a:solidFill>
                  <a:prstClr val="white"/>
                </a:solidFill>
              </a:rPr>
              <a:t>Bezahlung von Kaffee mittels Smartphone</a:t>
            </a:r>
          </a:p>
          <a:p>
            <a:pPr marL="342900" lvl="0" indent="-342900">
              <a:buFont typeface="+mj-lt"/>
              <a:buAutoNum type="arabicParenBoth"/>
            </a:pPr>
            <a:endParaRPr lang="de-DE" sz="17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700" dirty="0">
                <a:solidFill>
                  <a:prstClr val="white"/>
                </a:solidFill>
              </a:rPr>
              <a:t>Bezahlungen verrechnen</a:t>
            </a:r>
          </a:p>
        </p:txBody>
      </p:sp>
      <p:pic>
        <p:nvPicPr>
          <p:cNvPr id="37" name="Thesis_Demo">
            <a:hlinkClick r:id="" action="ppaction://media"/>
            <a:extLst>
              <a:ext uri="{FF2B5EF4-FFF2-40B4-BE49-F238E27FC236}">
                <a16:creationId xmlns:a16="http://schemas.microsoft.com/office/drawing/2014/main" id="{D2CA92C2-18DF-42FC-AE4B-0DE07CC3B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1189368"/>
            <a:ext cx="7963135" cy="44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01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Fazit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 err="1">
                <a:solidFill>
                  <a:schemeClr val="bg1"/>
                </a:solidFill>
              </a:rPr>
              <a:t>Ausblick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09913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Fazit &amp; Ausblick</a:t>
            </a:r>
            <a:br>
              <a:rPr lang="de-DE" sz="2800" dirty="0"/>
            </a:br>
            <a:r>
              <a:rPr lang="de-DE" sz="2800" dirty="0"/>
              <a:t>Demo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Todo</a:t>
            </a: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Diskussion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Fragen?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Anmerkungen?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165263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/>
          </a:bodyPr>
          <a:lstStyle/>
          <a:p>
            <a:r>
              <a:rPr lang="de-DE" sz="4800" dirty="0"/>
              <a:t>Quellen</a:t>
            </a:r>
            <a:endParaRPr lang="de-DE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[1]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[3]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[5]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[6]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7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buNone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Hintergrundbild: </a:t>
            </a:r>
            <a:r>
              <a:rPr lang="de-DE" sz="1700" dirty="0">
                <a:solidFill>
                  <a:prstClr val="white"/>
                </a:solidFill>
              </a:rPr>
              <a:t>https://www.tradearena.cz/obrazek/5c332920d59b4/blockchain-scm_590x408.jpg</a:t>
            </a: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6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/>
              <a:t>Gliederung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94EB785-F2A2-4A6E-9149-C4BBF9D7817C}"/>
              </a:ext>
            </a:extLst>
          </p:cNvPr>
          <p:cNvGrpSpPr/>
          <p:nvPr/>
        </p:nvGrpSpPr>
        <p:grpSpPr>
          <a:xfrm>
            <a:off x="5235563" y="998886"/>
            <a:ext cx="5835673" cy="2090389"/>
            <a:chOff x="215804" y="4019238"/>
            <a:chExt cx="5835673" cy="209038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C94C4EF-BF32-471A-9347-0186DFE5DFEC}"/>
                </a:ext>
              </a:extLst>
            </p:cNvPr>
            <p:cNvGrpSpPr/>
            <p:nvPr/>
          </p:nvGrpSpPr>
          <p:grpSpPr>
            <a:xfrm>
              <a:off x="215804" y="4019238"/>
              <a:ext cx="1741992" cy="2090389"/>
              <a:chOff x="2893274" y="1338611"/>
              <a:chExt cx="1741992" cy="2090389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0C5CC6E7-8B84-41B7-8A0F-61E3DCD87E3C}"/>
                  </a:ext>
                </a:extLst>
              </p:cNvPr>
              <p:cNvSpPr/>
              <p:nvPr/>
            </p:nvSpPr>
            <p:spPr>
              <a:xfrm>
                <a:off x="3232962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6" name="Rechteck 35" descr="Checkmark">
                <a:extLst>
                  <a:ext uri="{FF2B5EF4-FFF2-40B4-BE49-F238E27FC236}">
                    <a16:creationId xmlns:a16="http://schemas.microsoft.com/office/drawing/2014/main" id="{DBFA0067-EA63-4350-B10E-212BE66D2A1A}"/>
                  </a:ext>
                </a:extLst>
              </p:cNvPr>
              <p:cNvSpPr/>
              <p:nvPr/>
            </p:nvSpPr>
            <p:spPr>
              <a:xfrm>
                <a:off x="3459421" y="1565070"/>
                <a:ext cx="609697" cy="609697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7CAAB4B2-D99B-4403-BDD8-B0C18FC4A177}"/>
                  </a:ext>
                </a:extLst>
              </p:cNvPr>
              <p:cNvSpPr/>
              <p:nvPr/>
            </p:nvSpPr>
            <p:spPr>
              <a:xfrm>
                <a:off x="2893274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 dirty="0">
                    <a:solidFill>
                      <a:schemeClr val="tx1"/>
                    </a:solidFill>
                  </a:rPr>
                  <a:t>Einleitung</a:t>
                </a:r>
                <a:endParaRPr lang="en-US" sz="22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6EA3EFA-972F-4DB3-8AC0-55CC2553FA20}"/>
                </a:ext>
              </a:extLst>
            </p:cNvPr>
            <p:cNvGrpSpPr/>
            <p:nvPr/>
          </p:nvGrpSpPr>
          <p:grpSpPr>
            <a:xfrm>
              <a:off x="2262645" y="4019238"/>
              <a:ext cx="1741992" cy="2090389"/>
              <a:chOff x="4940115" y="1338611"/>
              <a:chExt cx="1741992" cy="2090389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ECC0D39-5B5E-4626-BC24-C1188684AA9A}"/>
                  </a:ext>
                </a:extLst>
              </p:cNvPr>
              <p:cNvSpPr/>
              <p:nvPr/>
            </p:nvSpPr>
            <p:spPr>
              <a:xfrm>
                <a:off x="5279803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3" name="Rechteck 32" descr="Books">
                <a:extLst>
                  <a:ext uri="{FF2B5EF4-FFF2-40B4-BE49-F238E27FC236}">
                    <a16:creationId xmlns:a16="http://schemas.microsoft.com/office/drawing/2014/main" id="{88F35792-98AD-4C4B-AC7B-C39FF03E36EE}"/>
                  </a:ext>
                </a:extLst>
              </p:cNvPr>
              <p:cNvSpPr/>
              <p:nvPr/>
            </p:nvSpPr>
            <p:spPr>
              <a:xfrm>
                <a:off x="5506262" y="1565070"/>
                <a:ext cx="609697" cy="609697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F139E2E-CCBE-45EC-AAC1-3822F6297930}"/>
                  </a:ext>
                </a:extLst>
              </p:cNvPr>
              <p:cNvSpPr/>
              <p:nvPr/>
            </p:nvSpPr>
            <p:spPr>
              <a:xfrm>
                <a:off x="4940115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tx1"/>
                    </a:solidFill>
                  </a:rPr>
                  <a:t>Theoretische Grundlagen</a:t>
                </a:r>
                <a:endParaRPr lang="en-US" sz="2200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2302209-386C-41A4-B274-D2095CE921D5}"/>
                </a:ext>
              </a:extLst>
            </p:cNvPr>
            <p:cNvGrpSpPr/>
            <p:nvPr/>
          </p:nvGrpSpPr>
          <p:grpSpPr>
            <a:xfrm>
              <a:off x="4309485" y="4019238"/>
              <a:ext cx="1741992" cy="2090389"/>
              <a:chOff x="6986955" y="1338611"/>
              <a:chExt cx="1741992" cy="2090389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44D5B789-95CC-4A4E-AD8D-96D6FFE4CF91}"/>
                  </a:ext>
                </a:extLst>
              </p:cNvPr>
              <p:cNvSpPr/>
              <p:nvPr/>
            </p:nvSpPr>
            <p:spPr>
              <a:xfrm>
                <a:off x="7326644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hteck 29" descr="Statistics">
                <a:extLst>
                  <a:ext uri="{FF2B5EF4-FFF2-40B4-BE49-F238E27FC236}">
                    <a16:creationId xmlns:a16="http://schemas.microsoft.com/office/drawing/2014/main" id="{6031B8FA-4078-48CF-B2BF-B13EC2F77E1B}"/>
                  </a:ext>
                </a:extLst>
              </p:cNvPr>
              <p:cNvSpPr/>
              <p:nvPr/>
            </p:nvSpPr>
            <p:spPr>
              <a:xfrm>
                <a:off x="7553103" y="1565070"/>
                <a:ext cx="609697" cy="609697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8816F57-7194-47C5-862D-CA08BD8FE8D8}"/>
                  </a:ext>
                </a:extLst>
              </p:cNvPr>
              <p:cNvSpPr/>
              <p:nvPr/>
            </p:nvSpPr>
            <p:spPr>
              <a:xfrm>
                <a:off x="6986955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tx1"/>
                    </a:solidFill>
                  </a:rPr>
                  <a:t>Methodik &amp; Umsetzung</a:t>
                </a:r>
                <a:endParaRPr lang="en-US" sz="2200" kern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6EFDC59-B057-424B-A508-6DFE365030A8}"/>
              </a:ext>
            </a:extLst>
          </p:cNvPr>
          <p:cNvGrpSpPr/>
          <p:nvPr/>
        </p:nvGrpSpPr>
        <p:grpSpPr>
          <a:xfrm>
            <a:off x="5235562" y="3429000"/>
            <a:ext cx="5835674" cy="2090389"/>
            <a:chOff x="6356326" y="4019238"/>
            <a:chExt cx="5835674" cy="2090389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929AB0F-A663-4C73-A99C-4FAE5DB583F7}"/>
                </a:ext>
              </a:extLst>
            </p:cNvPr>
            <p:cNvGrpSpPr/>
            <p:nvPr/>
          </p:nvGrpSpPr>
          <p:grpSpPr>
            <a:xfrm>
              <a:off x="6356326" y="4019238"/>
              <a:ext cx="1741992" cy="2090389"/>
              <a:chOff x="9033796" y="1338611"/>
              <a:chExt cx="1741992" cy="2090389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D482819F-2AC3-4DD5-BAA7-AF92C89FF70C}"/>
                  </a:ext>
                </a:extLst>
              </p:cNvPr>
              <p:cNvSpPr/>
              <p:nvPr/>
            </p:nvSpPr>
            <p:spPr>
              <a:xfrm>
                <a:off x="9373485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9" name="Rechteck 48" descr="Bullseye">
                <a:extLst>
                  <a:ext uri="{FF2B5EF4-FFF2-40B4-BE49-F238E27FC236}">
                    <a16:creationId xmlns:a16="http://schemas.microsoft.com/office/drawing/2014/main" id="{801E8A93-16FF-41C2-B27A-1C7699071801}"/>
                  </a:ext>
                </a:extLst>
              </p:cNvPr>
              <p:cNvSpPr/>
              <p:nvPr/>
            </p:nvSpPr>
            <p:spPr>
              <a:xfrm>
                <a:off x="9599944" y="1565070"/>
                <a:ext cx="609697" cy="609697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A39F4B46-18CB-4A93-9DEB-34CEB4B84C84}"/>
                  </a:ext>
                </a:extLst>
              </p:cNvPr>
              <p:cNvSpPr/>
              <p:nvPr/>
            </p:nvSpPr>
            <p:spPr>
              <a:xfrm>
                <a:off x="9033796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tx1"/>
                    </a:solidFill>
                  </a:rPr>
                  <a:t>Ergebnisse</a:t>
                </a:r>
                <a:endParaRPr lang="en-US" sz="2200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B25DE580-1609-4FE9-8940-A03406BDB4A1}"/>
                </a:ext>
              </a:extLst>
            </p:cNvPr>
            <p:cNvGrpSpPr/>
            <p:nvPr/>
          </p:nvGrpSpPr>
          <p:grpSpPr>
            <a:xfrm>
              <a:off x="8403167" y="4019238"/>
              <a:ext cx="1741992" cy="2090389"/>
              <a:chOff x="11080637" y="1338611"/>
              <a:chExt cx="1741992" cy="2090389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FD19CB8-5E78-41EF-A0FD-0C293C248833}"/>
                  </a:ext>
                </a:extLst>
              </p:cNvPr>
              <p:cNvSpPr/>
              <p:nvPr/>
            </p:nvSpPr>
            <p:spPr>
              <a:xfrm>
                <a:off x="1142032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6" name="Rechteck 45" descr="Presentation with Media">
                <a:extLst>
                  <a:ext uri="{FF2B5EF4-FFF2-40B4-BE49-F238E27FC236}">
                    <a16:creationId xmlns:a16="http://schemas.microsoft.com/office/drawing/2014/main" id="{D164FB99-AB2C-43FB-956D-370F05D884DA}"/>
                  </a:ext>
                </a:extLst>
              </p:cNvPr>
              <p:cNvSpPr/>
              <p:nvPr/>
            </p:nvSpPr>
            <p:spPr>
              <a:xfrm>
                <a:off x="11646785" y="1565070"/>
                <a:ext cx="609697" cy="609697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9802038-A4E5-4A23-A7F8-386F9EF7F9EA}"/>
                  </a:ext>
                </a:extLst>
              </p:cNvPr>
              <p:cNvSpPr/>
              <p:nvPr/>
            </p:nvSpPr>
            <p:spPr>
              <a:xfrm>
                <a:off x="11080637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tx1"/>
                    </a:solidFill>
                  </a:rPr>
                  <a:t>Fazit &amp; Ausblick</a:t>
                </a:r>
                <a:endParaRPr lang="en-US" sz="2200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D1C1E1F7-C0DE-4035-93FE-94E7051D3ED0}"/>
                </a:ext>
              </a:extLst>
            </p:cNvPr>
            <p:cNvGrpSpPr/>
            <p:nvPr/>
          </p:nvGrpSpPr>
          <p:grpSpPr>
            <a:xfrm>
              <a:off x="10450008" y="4019238"/>
              <a:ext cx="1741992" cy="2090389"/>
              <a:chOff x="13127478" y="1338611"/>
              <a:chExt cx="1741992" cy="2090389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9C01F90-123D-43F1-868F-6D09F26CC1CE}"/>
                  </a:ext>
                </a:extLst>
              </p:cNvPr>
              <p:cNvSpPr/>
              <p:nvPr/>
            </p:nvSpPr>
            <p:spPr>
              <a:xfrm>
                <a:off x="1346716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3" name="Rechteck 42" descr="Board Room">
                <a:extLst>
                  <a:ext uri="{FF2B5EF4-FFF2-40B4-BE49-F238E27FC236}">
                    <a16:creationId xmlns:a16="http://schemas.microsoft.com/office/drawing/2014/main" id="{E6CA62BE-A9AF-4405-930F-C349E7A12650}"/>
                  </a:ext>
                </a:extLst>
              </p:cNvPr>
              <p:cNvSpPr/>
              <p:nvPr/>
            </p:nvSpPr>
            <p:spPr>
              <a:xfrm>
                <a:off x="13693625" y="1565070"/>
                <a:ext cx="609697" cy="609697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5124859-9EBC-4771-A5D9-8C6CB1A046C6}"/>
                  </a:ext>
                </a:extLst>
              </p:cNvPr>
              <p:cNvSpPr/>
              <p:nvPr/>
            </p:nvSpPr>
            <p:spPr>
              <a:xfrm>
                <a:off x="13127478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 dirty="0">
                    <a:solidFill>
                      <a:schemeClr val="tx1"/>
                    </a:solidFill>
                  </a:rPr>
                  <a:t>Diskussion</a:t>
                </a:r>
                <a:endParaRPr lang="en-US" sz="2200" kern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E9BC9473-4A70-49BD-ABB5-D9D9E75BFCC1}"/>
              </a:ext>
            </a:extLst>
          </p:cNvPr>
          <p:cNvSpPr txBox="1"/>
          <p:nvPr/>
        </p:nvSpPr>
        <p:spPr>
          <a:xfrm>
            <a:off x="5217419" y="13085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357C48F-FD26-4E61-A81D-217D0A03A312}"/>
              </a:ext>
            </a:extLst>
          </p:cNvPr>
          <p:cNvSpPr txBox="1"/>
          <p:nvPr/>
        </p:nvSpPr>
        <p:spPr>
          <a:xfrm>
            <a:off x="7252656" y="13085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/>
              <a:t>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35CE42B-CA0D-487D-B144-4C5D9D697B95}"/>
              </a:ext>
            </a:extLst>
          </p:cNvPr>
          <p:cNvSpPr txBox="1"/>
          <p:nvPr/>
        </p:nvSpPr>
        <p:spPr>
          <a:xfrm>
            <a:off x="9312884" y="13085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/>
              <a:t>3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3CD0392-C6C5-4918-889F-66D731D8B38D}"/>
              </a:ext>
            </a:extLst>
          </p:cNvPr>
          <p:cNvSpPr txBox="1"/>
          <p:nvPr/>
        </p:nvSpPr>
        <p:spPr>
          <a:xfrm>
            <a:off x="9362289" y="374201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/>
              <a:t>6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5289595-A2C7-4939-BFAC-F6DD9D22E03A}"/>
              </a:ext>
            </a:extLst>
          </p:cNvPr>
          <p:cNvSpPr txBox="1"/>
          <p:nvPr/>
        </p:nvSpPr>
        <p:spPr>
          <a:xfrm>
            <a:off x="7279878" y="3750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/>
              <a:t>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E0E1B95-DDF3-4EB8-A9D4-2B845123190A}"/>
              </a:ext>
            </a:extLst>
          </p:cNvPr>
          <p:cNvSpPr txBox="1"/>
          <p:nvPr/>
        </p:nvSpPr>
        <p:spPr>
          <a:xfrm>
            <a:off x="5233037" y="3750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144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Backup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39856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/>
          </a:bodyPr>
          <a:lstStyle/>
          <a:p>
            <a:r>
              <a:rPr lang="de-DE" sz="4800" dirty="0"/>
              <a:t>Backup1</a:t>
            </a:r>
            <a:endParaRPr lang="de-DE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30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/>
          </a:bodyPr>
          <a:lstStyle/>
          <a:p>
            <a:r>
              <a:rPr lang="de-DE" sz="4800" dirty="0"/>
              <a:t>Backup2</a:t>
            </a:r>
            <a:endParaRPr lang="de-DE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5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de-DE" sz="5000">
                <a:solidFill>
                  <a:schemeClr val="bg1"/>
                </a:solidFill>
              </a:rPr>
              <a:t>Einleitung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>
                <a:solidFill>
                  <a:schemeClr val="bg1"/>
                </a:solidFill>
              </a:rPr>
              <a:t>Motivation &amp; These</a:t>
            </a:r>
          </a:p>
          <a:p>
            <a:pPr algn="l"/>
            <a:r>
              <a:rPr lang="de-DE" sz="2000">
                <a:solidFill>
                  <a:schemeClr val="bg1"/>
                </a:solidFill>
              </a:rPr>
              <a:t>IOT-Anwendungsfall: Pay-As-You-Use</a:t>
            </a:r>
          </a:p>
          <a:p>
            <a:pPr algn="l"/>
            <a:endParaRPr lang="de-DE" sz="200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B9640684-8405-4C36-AA79-4B536046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71083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Motivation &amp; These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Rechteck: diagonal liegende Ecken abgerundet 10">
            <a:extLst>
              <a:ext uri="{FF2B5EF4-FFF2-40B4-BE49-F238E27FC236}">
                <a16:creationId xmlns:a16="http://schemas.microsoft.com/office/drawing/2014/main" id="{0133DECB-8904-4170-9CD6-E539A1F8BD40}"/>
              </a:ext>
            </a:extLst>
          </p:cNvPr>
          <p:cNvSpPr/>
          <p:nvPr/>
        </p:nvSpPr>
        <p:spPr>
          <a:xfrm>
            <a:off x="1820012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DDEDD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r>
              <a:rPr lang="de-DE" dirty="0">
                <a:solidFill>
                  <a:srgbClr val="404040"/>
                </a:solidFill>
              </a:rPr>
              <a:t>500 Mrd.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53F4D8A-5EA3-4860-A686-06CB63867B0F}"/>
              </a:ext>
            </a:extLst>
          </p:cNvPr>
          <p:cNvSpPr/>
          <p:nvPr/>
        </p:nvSpPr>
        <p:spPr>
          <a:xfrm>
            <a:off x="1415901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IOT-Devices bis 2035</a:t>
            </a:r>
          </a:p>
          <a:p>
            <a:pPr marL="0" lvl="0" indent="0" algn="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200" dirty="0">
                <a:solidFill>
                  <a:schemeClr val="tx1"/>
                </a:solidFill>
              </a:rPr>
              <a:t>[1]</a:t>
            </a:r>
            <a:endParaRPr lang="en-US" sz="1200" kern="1200" dirty="0">
              <a:solidFill>
                <a:schemeClr val="tx1"/>
              </a:solidFill>
            </a:endParaRPr>
          </a:p>
        </p:txBody>
      </p:sp>
      <p:sp>
        <p:nvSpPr>
          <p:cNvPr id="13" name="Rechteck: diagonal liegende Ecken abgerundet 12">
            <a:extLst>
              <a:ext uri="{FF2B5EF4-FFF2-40B4-BE49-F238E27FC236}">
                <a16:creationId xmlns:a16="http://schemas.microsoft.com/office/drawing/2014/main" id="{BF6AB48C-91F9-492F-BFB7-0CA8BEE5C4C3}"/>
              </a:ext>
            </a:extLst>
          </p:cNvPr>
          <p:cNvSpPr/>
          <p:nvPr/>
        </p:nvSpPr>
        <p:spPr>
          <a:xfrm>
            <a:off x="4255038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1EDF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2224C80F-C678-4A15-9135-740B8AAA1081}"/>
              </a:ext>
            </a:extLst>
          </p:cNvPr>
          <p:cNvSpPr/>
          <p:nvPr/>
        </p:nvSpPr>
        <p:spPr>
          <a:xfrm>
            <a:off x="3850927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Großes Potential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5" name="Rechteck: diagonal liegende Ecken abgerundet 14">
            <a:extLst>
              <a:ext uri="{FF2B5EF4-FFF2-40B4-BE49-F238E27FC236}">
                <a16:creationId xmlns:a16="http://schemas.microsoft.com/office/drawing/2014/main" id="{4CBA4571-2108-4579-98C1-90B51F2DE1C8}"/>
              </a:ext>
            </a:extLst>
          </p:cNvPr>
          <p:cNvSpPr/>
          <p:nvPr/>
        </p:nvSpPr>
        <p:spPr>
          <a:xfrm>
            <a:off x="6690064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7DDE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F357F62-8F62-42FE-8B83-46529A5E2DD7}"/>
              </a:ext>
            </a:extLst>
          </p:cNvPr>
          <p:cNvSpPr/>
          <p:nvPr/>
        </p:nvSpPr>
        <p:spPr>
          <a:xfrm>
            <a:off x="6285953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7" name="Rechteck: diagonal liegende Ecken abgerundet 16">
            <a:extLst>
              <a:ext uri="{FF2B5EF4-FFF2-40B4-BE49-F238E27FC236}">
                <a16:creationId xmlns:a16="http://schemas.microsoft.com/office/drawing/2014/main" id="{40E18103-7915-4272-A991-A06B7B3232F9}"/>
              </a:ext>
            </a:extLst>
          </p:cNvPr>
          <p:cNvSpPr/>
          <p:nvPr/>
        </p:nvSpPr>
        <p:spPr>
          <a:xfrm>
            <a:off x="9125090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8CEC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8E35F29-C1E4-417E-BE3C-E8F88A2FA2B2}"/>
              </a:ext>
            </a:extLst>
          </p:cNvPr>
          <p:cNvSpPr/>
          <p:nvPr/>
        </p:nvSpPr>
        <p:spPr>
          <a:xfrm>
            <a:off x="8720979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19" name="Grafik 18" descr="Rakete">
            <a:extLst>
              <a:ext uri="{FF2B5EF4-FFF2-40B4-BE49-F238E27FC236}">
                <a16:creationId xmlns:a16="http://schemas.microsoft.com/office/drawing/2014/main" id="{86A11543-9F3E-4A04-A248-A857426E1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908" y="2948961"/>
            <a:ext cx="914400" cy="914400"/>
          </a:xfrm>
          <a:prstGeom prst="rect">
            <a:avLst/>
          </a:prstGeom>
        </p:spPr>
      </p:pic>
      <p:pic>
        <p:nvPicPr>
          <p:cNvPr id="20" name="Grafik 19" descr="Gruppe von Personen">
            <a:extLst>
              <a:ext uri="{FF2B5EF4-FFF2-40B4-BE49-F238E27FC236}">
                <a16:creationId xmlns:a16="http://schemas.microsoft.com/office/drawing/2014/main" id="{47D38EEA-17B1-4356-B32D-88A875A29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4934" y="2965829"/>
            <a:ext cx="914400" cy="914400"/>
          </a:xfrm>
          <a:prstGeom prst="rect">
            <a:avLst/>
          </a:prstGeom>
        </p:spPr>
      </p:pic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4C28C156-34A0-4A4C-B493-CABBEBCDF107}"/>
              </a:ext>
            </a:extLst>
          </p:cNvPr>
          <p:cNvSpPr/>
          <p:nvPr/>
        </p:nvSpPr>
        <p:spPr>
          <a:xfrm>
            <a:off x="6285953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Viele Stakeholder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22" name="Grafik 21" descr="Blockchain">
            <a:extLst>
              <a:ext uri="{FF2B5EF4-FFF2-40B4-BE49-F238E27FC236}">
                <a16:creationId xmlns:a16="http://schemas.microsoft.com/office/drawing/2014/main" id="{485F708C-ECC2-4535-AA96-6F37169DA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960" y="2948961"/>
            <a:ext cx="914400" cy="914400"/>
          </a:xfrm>
          <a:prstGeom prst="rect">
            <a:avLst/>
          </a:prstGeom>
        </p:spPr>
      </p:pic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12419807-0158-4E16-A062-A53586701E44}"/>
              </a:ext>
            </a:extLst>
          </p:cNvPr>
          <p:cNvSpPr/>
          <p:nvPr/>
        </p:nvSpPr>
        <p:spPr>
          <a:xfrm>
            <a:off x="8720979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Blockchain-Technologie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7E81AD4-1C0E-4A34-B48F-FCF4658C4E79}"/>
              </a:ext>
            </a:extLst>
          </p:cNvPr>
          <p:cNvSpPr/>
          <p:nvPr/>
        </p:nvSpPr>
        <p:spPr>
          <a:xfrm>
            <a:off x="1407280" y="5207206"/>
            <a:ext cx="9377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de-DE" sz="2000" b="1" dirty="0"/>
              <a:t>„DLT eignet sich als Technologie für IOT und die nicht-funktionalen Anforderungen sind für alle DLT-IOT-Anwendungsfälle gleich.“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1639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869500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IOT-Anwendungsfall: Pay-As-</a:t>
            </a:r>
            <a:r>
              <a:rPr lang="de-DE" sz="2800" dirty="0" err="1"/>
              <a:t>You</a:t>
            </a:r>
            <a:r>
              <a:rPr lang="de-DE" sz="2800" dirty="0"/>
              <a:t>-Use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700" dirty="0"/>
              <a:t>Zentraler Begriff 1</a:t>
            </a:r>
          </a:p>
          <a:p>
            <a:endParaRPr lang="de-DE" sz="1700" dirty="0"/>
          </a:p>
          <a:p>
            <a:r>
              <a:rPr lang="de-DE" sz="1700" dirty="0"/>
              <a:t>Zentraler Begriff 2</a:t>
            </a:r>
          </a:p>
          <a:p>
            <a:endParaRPr lang="de-DE" sz="1700" dirty="0"/>
          </a:p>
          <a:p>
            <a:r>
              <a:rPr lang="de-DE" sz="1700" dirty="0"/>
              <a:t>Zentraler Begriff 3</a:t>
            </a:r>
          </a:p>
          <a:p>
            <a:endParaRPr lang="de-DE" sz="1700" dirty="0"/>
          </a:p>
          <a:p>
            <a:r>
              <a:rPr lang="de-DE" sz="1700" dirty="0"/>
              <a:t>Zentraler Begriff 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400A85F5-2C84-4E66-88BA-DA36B584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554" y="694126"/>
            <a:ext cx="5309659" cy="54697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1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Theoretische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Grundlagen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Distributed Ledger Technologies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Internet of Things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E09FEEE5-0B7B-4D69-A8B6-121C0696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68823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700" dirty="0"/>
              <a:t>P2P-Netzwerk von Nodes</a:t>
            </a:r>
          </a:p>
          <a:p>
            <a:endParaRPr lang="de-DE" sz="1700" dirty="0"/>
          </a:p>
          <a:p>
            <a:r>
              <a:rPr lang="de-DE" sz="1700" dirty="0"/>
              <a:t>Zentraler Ledger</a:t>
            </a:r>
          </a:p>
          <a:p>
            <a:endParaRPr lang="de-DE" sz="1700" dirty="0"/>
          </a:p>
          <a:p>
            <a:r>
              <a:rPr lang="de-DE" sz="1700" dirty="0"/>
              <a:t>Konsensprotokoll</a:t>
            </a:r>
          </a:p>
          <a:p>
            <a:endParaRPr lang="de-DE" sz="1700" dirty="0"/>
          </a:p>
          <a:p>
            <a:r>
              <a:rPr lang="de-DE" sz="1700" dirty="0"/>
              <a:t>Smart-</a:t>
            </a:r>
            <a:r>
              <a:rPr lang="de-DE" sz="1700" dirty="0" err="1"/>
              <a:t>Contracts</a:t>
            </a:r>
            <a:r>
              <a:rPr lang="de-DE" sz="1700" dirty="0"/>
              <a:t> &amp; </a:t>
            </a:r>
            <a:r>
              <a:rPr lang="de-DE" sz="1700" dirty="0" err="1"/>
              <a:t>dApps</a:t>
            </a:r>
            <a:endParaRPr lang="de-DE" sz="1700" dirty="0"/>
          </a:p>
          <a:p>
            <a:endParaRPr lang="de-DE" sz="1700" dirty="0"/>
          </a:p>
          <a:p>
            <a:r>
              <a:rPr lang="de-DE" sz="1700" dirty="0"/>
              <a:t>State-Channel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400A85F5-2C84-4E66-88BA-DA36B584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5899" y="694126"/>
            <a:ext cx="5070968" cy="5469748"/>
          </a:xfrm>
          <a:prstGeom prst="rect">
            <a:avLst/>
          </a:prstGeom>
          <a:solidFill>
            <a:schemeClr val="tx1">
              <a:alpha val="85000"/>
            </a:schemeClr>
          </a:solidFill>
          <a:effectLst/>
        </p:spPr>
      </p:pic>
    </p:spTree>
    <p:extLst>
      <p:ext uri="{BB962C8B-B14F-4D97-AF65-F5344CB8AC3E}">
        <p14:creationId xmlns:p14="http://schemas.microsoft.com/office/powerpoint/2010/main" val="85785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Internet </a:t>
            </a:r>
            <a:r>
              <a:rPr lang="de-DE" sz="2800" dirty="0" err="1"/>
              <a:t>of</a:t>
            </a:r>
            <a:r>
              <a:rPr lang="de-DE" sz="2800" dirty="0"/>
              <a:t> Things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700" dirty="0"/>
              <a:t>Digital Twin</a:t>
            </a:r>
          </a:p>
          <a:p>
            <a:pPr lvl="1"/>
            <a:r>
              <a:rPr lang="de-DE" sz="1300" dirty="0" err="1"/>
              <a:t>Identitiy</a:t>
            </a:r>
            <a:endParaRPr lang="de-DE" sz="1300" dirty="0"/>
          </a:p>
          <a:p>
            <a:pPr lvl="1"/>
            <a:r>
              <a:rPr lang="de-DE" sz="1300" dirty="0"/>
              <a:t>Wallet</a:t>
            </a:r>
          </a:p>
          <a:p>
            <a:pPr lvl="1"/>
            <a:r>
              <a:rPr lang="de-DE" sz="1300" dirty="0"/>
              <a:t>Sensor / Actor</a:t>
            </a:r>
          </a:p>
          <a:p>
            <a:pPr lvl="1"/>
            <a:r>
              <a:rPr lang="de-DE" sz="1300" dirty="0" err="1"/>
              <a:t>Logic</a:t>
            </a:r>
            <a:endParaRPr lang="de-DE" sz="1300" dirty="0"/>
          </a:p>
          <a:p>
            <a:pPr lvl="1"/>
            <a:endParaRPr lang="de-DE" sz="1300" dirty="0"/>
          </a:p>
          <a:p>
            <a:pPr marL="0" indent="0">
              <a:buNone/>
            </a:pPr>
            <a:endParaRPr lang="de-DE" sz="17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400A85F5-2C84-4E66-88BA-DA36B584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202" y="694126"/>
            <a:ext cx="4964361" cy="546974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47155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Methodik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 err="1">
                <a:solidFill>
                  <a:schemeClr val="bg1"/>
                </a:solidFill>
              </a:rPr>
              <a:t>Umsetzung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Anforderungsevaluierung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Auswahl relevanter DLTs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Implementierung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339234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CECC"/>
      </a:accent1>
      <a:accent2>
        <a:srgbClr val="FFF2CC"/>
      </a:accent2>
      <a:accent3>
        <a:srgbClr val="E1D5E7"/>
      </a:accent3>
      <a:accent4>
        <a:srgbClr val="DAE8FC"/>
      </a:accent4>
      <a:accent5>
        <a:srgbClr val="D5E8D4"/>
      </a:accent5>
      <a:accent6>
        <a:srgbClr val="FFE6CC"/>
      </a:accent6>
      <a:hlink>
        <a:srgbClr val="CCCCC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Breitbild</PresentationFormat>
  <Paragraphs>181</Paragraphs>
  <Slides>22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Synergie von DLT und IOT: Anforderungsanalyse und praktische Verprobung</vt:lpstr>
      <vt:lpstr>Gliederung</vt:lpstr>
      <vt:lpstr>Einleitung</vt:lpstr>
      <vt:lpstr>Einleitung Motivation &amp; These</vt:lpstr>
      <vt:lpstr>Einleitung IOT-Anwendungsfall: Pay-As-You-Use</vt:lpstr>
      <vt:lpstr>Theoretische Grundlagen</vt:lpstr>
      <vt:lpstr>Theoretische Grundlagen Distributed Ledger Technologies</vt:lpstr>
      <vt:lpstr>Theoretische Grundlagen Internet of Things</vt:lpstr>
      <vt:lpstr>Methodik &amp; Umsetzung</vt:lpstr>
      <vt:lpstr>Methodik &amp; Umsetzung Anforderungsevaluierung</vt:lpstr>
      <vt:lpstr>Methodik &amp; Umsetzung Auswahl relevanter DLTs</vt:lpstr>
      <vt:lpstr>Methodik &amp; Umsetzung Implementierung</vt:lpstr>
      <vt:lpstr>Ergebnisse</vt:lpstr>
      <vt:lpstr>Ergebnisse Anforderungserfüllung &amp; Validierung der These</vt:lpstr>
      <vt:lpstr>Ergebnisse Demo</vt:lpstr>
      <vt:lpstr>Fazit &amp; Ausblick</vt:lpstr>
      <vt:lpstr>Fazit &amp; Ausblick Demo</vt:lpstr>
      <vt:lpstr>Diskussion</vt:lpstr>
      <vt:lpstr>Quellen</vt:lpstr>
      <vt:lpstr>Backup</vt:lpstr>
      <vt:lpstr>Backup1</vt:lpstr>
      <vt:lpstr>Backup2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Synergie von DLT und IOT: Anforderungsanalyse und praktische Verprobung</dc:title>
  <dc:creator>Sebastian</dc:creator>
  <cp:lastModifiedBy>Sebastian</cp:lastModifiedBy>
  <cp:revision>21</cp:revision>
  <dcterms:created xsi:type="dcterms:W3CDTF">2020-04-21T13:56:11Z</dcterms:created>
  <dcterms:modified xsi:type="dcterms:W3CDTF">2020-04-21T19:45:37Z</dcterms:modified>
</cp:coreProperties>
</file>